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46"/>
  </p:notesMasterIdLst>
  <p:handoutMasterIdLst>
    <p:handoutMasterId r:id="rId47"/>
  </p:handoutMasterIdLst>
  <p:sldIdLst>
    <p:sldId id="261" r:id="rId5"/>
    <p:sldId id="273" r:id="rId6"/>
    <p:sldId id="358" r:id="rId7"/>
    <p:sldId id="280" r:id="rId8"/>
    <p:sldId id="286" r:id="rId9"/>
    <p:sldId id="300" r:id="rId10"/>
    <p:sldId id="319" r:id="rId11"/>
    <p:sldId id="316" r:id="rId12"/>
    <p:sldId id="317" r:id="rId13"/>
    <p:sldId id="318" r:id="rId14"/>
    <p:sldId id="320" r:id="rId15"/>
    <p:sldId id="321" r:id="rId16"/>
    <p:sldId id="346" r:id="rId17"/>
    <p:sldId id="338" r:id="rId18"/>
    <p:sldId id="339" r:id="rId19"/>
    <p:sldId id="347" r:id="rId20"/>
    <p:sldId id="340" r:id="rId21"/>
    <p:sldId id="341" r:id="rId22"/>
    <p:sldId id="324" r:id="rId23"/>
    <p:sldId id="348" r:id="rId24"/>
    <p:sldId id="337" r:id="rId25"/>
    <p:sldId id="345" r:id="rId26"/>
    <p:sldId id="344" r:id="rId27"/>
    <p:sldId id="343" r:id="rId28"/>
    <p:sldId id="326" r:id="rId29"/>
    <p:sldId id="330" r:id="rId30"/>
    <p:sldId id="329" r:id="rId31"/>
    <p:sldId id="334" r:id="rId32"/>
    <p:sldId id="331" r:id="rId33"/>
    <p:sldId id="333" r:id="rId34"/>
    <p:sldId id="332" r:id="rId35"/>
    <p:sldId id="351" r:id="rId36"/>
    <p:sldId id="352" r:id="rId37"/>
    <p:sldId id="353" r:id="rId38"/>
    <p:sldId id="354" r:id="rId39"/>
    <p:sldId id="306" r:id="rId40"/>
    <p:sldId id="327" r:id="rId41"/>
    <p:sldId id="357" r:id="rId42"/>
    <p:sldId id="349" r:id="rId43"/>
    <p:sldId id="350" r:id="rId44"/>
    <p:sldId id="35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9A27"/>
    <a:srgbClr val="43467B"/>
    <a:srgbClr val="106B16"/>
    <a:srgbClr val="5E0F10"/>
    <a:srgbClr val="8A1C1C"/>
    <a:srgbClr val="5E1313"/>
    <a:srgbClr val="002B99"/>
    <a:srgbClr val="42467B"/>
    <a:srgbClr val="EEEEEE"/>
    <a:srgbClr val="8717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482B7D-6CB7-4050-A9DC-66A06539FCB1}" v="694" dt="2020-12-12T07:33:16.349"/>
    <p1510:client id="{1F9C21A1-080E-4679-917C-DAEE2BDCD0B1}" v="184" dt="2020-12-12T13:48:35.738"/>
    <p1510:client id="{2173F26A-1CE9-41FC-92D3-B1BD8CDC6E0F}" v="141" dt="2020-12-11T15:33:11.192"/>
    <p1510:client id="{2A691740-AB08-4CEC-9977-787487D5D0E5}" v="112" dt="2020-12-12T04:57:15.826"/>
    <p1510:client id="{43D8AA72-C99E-1526-866B-60616261FF7D}" v="2" dt="2020-12-12T12:38:27.935"/>
    <p1510:client id="{47E799CB-8065-489A-9E56-0010BB61DF74}" v="21" dt="2020-12-11T00:12:26.643"/>
    <p1510:client id="{53F7E70D-CA7F-4806-86A2-9CC640549E15}" v="8" dt="2020-12-12T00:26:35.022"/>
    <p1510:client id="{590BF02C-435F-2D67-8D7D-F4C89408DC47}" v="237" dt="2020-12-12T10:39:24.906"/>
    <p1510:client id="{5C3688BE-A1F3-46C0-8EA2-93DD424BD307}" v="1" dt="2020-12-12T00:22:04.656"/>
    <p1510:client id="{6CBACA8E-2A6A-D1A4-74D6-A9DD2AA09DE0}" v="11" dt="2020-12-12T00:11:25.729"/>
    <p1510:client id="{6FC7F0E9-254C-446F-AD3D-A5E62AF00C5C}" v="2" dt="2020-12-10T02:02:40.746"/>
    <p1510:client id="{6FFFF81F-C4D7-41A4-A8A2-5A769B5C6103}" v="776" dt="2020-12-11T22:19:29.571"/>
    <p1510:client id="{81510699-2AE0-4F26-8225-C6BEF1C5BF18}" v="119" dt="2020-12-12T00:17:59.230"/>
    <p1510:client id="{8250A9F9-25F7-B99D-E114-7657FE440ABA}" v="483" dt="2020-12-11T16:00:04.450"/>
    <p1510:client id="{871399E4-8FAD-459F-B903-F6652CF58D35}" v="2" dt="2020-12-12T04:14:37.463"/>
    <p1510:client id="{9DE45313-B5E1-4B3B-B7BE-E2141FD3409F}" v="616" dt="2020-12-11T17:19:25.723"/>
    <p1510:client id="{A6B9F01C-75B9-47BA-9F81-DB94911CFC19}" v="8" dt="2020-12-11T00:15:25.296"/>
    <p1510:client id="{C29F70FA-7E88-403A-A108-674B965E4B3C}" v="411" dt="2020-12-11T16:37:13.144"/>
    <p1510:client id="{CE092909-5DAA-4C9E-944D-B3BA4A0019C3}" v="156" dt="2020-12-11T16:16:07.368"/>
    <p1510:client id="{D6BAC6E8-1A58-4841-BE9F-204D151C42AC}" v="298" dt="2020-12-11T16:47:44.464"/>
    <p1510:client id="{E613A800-896C-F273-2FD4-E9916EAB8D9F}" v="694" dt="2020-12-12T13:41:53.193"/>
    <p1510:client id="{EA1AC4EC-C2FA-4ECE-9DD0-648F092E050C}" v="9" dt="2020-12-10T02:10:25.344"/>
    <p1510:client id="{FC56AA37-3C01-4C7D-8ECE-229ACF0D0640}" v="96" dt="2020-12-12T00:46:55.479"/>
  </p1510:revLst>
</p1510:revInfo>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34"/>
    <p:restoredTop sz="94694"/>
  </p:normalViewPr>
  <p:slideViewPr>
    <p:cSldViewPr snapToGrid="0">
      <p:cViewPr varScale="1">
        <p:scale>
          <a:sx n="121" d="100"/>
          <a:sy n="121" d="100"/>
        </p:scale>
        <p:origin x="1264" y="1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12/22/20</a:t>
            </a:fld>
            <a:endParaRPr lang="en-US">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12/22/20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eteoblue.com/en/weather/archive/export/new-york_united-states-of-america_512858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a:p>
        </p:txBody>
      </p:sp>
    </p:spTree>
    <p:extLst>
      <p:ext uri="{BB962C8B-B14F-4D97-AF65-F5344CB8AC3E}">
        <p14:creationId xmlns:p14="http://schemas.microsoft.com/office/powerpoint/2010/main" val="314798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200"/>
              </a:spcBef>
              <a:spcAft>
                <a:spcPts val="200"/>
              </a:spcAft>
              <a:buFont typeface="Arial"/>
              <a:buChar char="•"/>
            </a:pPr>
            <a:r>
              <a:rPr lang="en-US">
                <a:latin typeface="Tw Cen MT"/>
              </a:rPr>
              <a:t>Loading data </a:t>
            </a:r>
          </a:p>
          <a:p>
            <a:pPr marL="628650" lvl="1" indent="-171450">
              <a:lnSpc>
                <a:spcPct val="90000"/>
              </a:lnSpc>
              <a:spcBef>
                <a:spcPts val="200"/>
              </a:spcBef>
              <a:spcAft>
                <a:spcPts val="400"/>
              </a:spcAft>
              <a:buFont typeface="Arial"/>
              <a:buChar char="•"/>
            </a:pPr>
            <a:r>
              <a:rPr lang="en-US">
                <a:latin typeface="Tw Cen MT"/>
              </a:rPr>
              <a:t>Mainly Import directly</a:t>
            </a:r>
          </a:p>
          <a:p>
            <a:pPr marL="1085850" lvl="2" indent="-171450">
              <a:lnSpc>
                <a:spcPct val="90000"/>
              </a:lnSpc>
              <a:spcBef>
                <a:spcPts val="200"/>
              </a:spcBef>
              <a:spcAft>
                <a:spcPts val="400"/>
              </a:spcAft>
              <a:buFont typeface="Arial"/>
              <a:buChar char="•"/>
            </a:pPr>
            <a:r>
              <a:rPr lang="en-US"/>
              <a:t>Fix the data format </a:t>
            </a:r>
          </a:p>
          <a:p>
            <a:pPr marL="1085850" lvl="2" indent="-171450">
              <a:lnSpc>
                <a:spcPct val="90000"/>
              </a:lnSpc>
              <a:spcBef>
                <a:spcPts val="200"/>
              </a:spcBef>
              <a:spcAft>
                <a:spcPts val="400"/>
              </a:spcAft>
              <a:buFont typeface="Arial"/>
              <a:buChar char="•"/>
            </a:pPr>
            <a:r>
              <a:rPr lang="en-US"/>
              <a:t> The order of importing based on dependency </a:t>
            </a:r>
          </a:p>
          <a:p>
            <a:pPr marL="1085850" lvl="2" indent="-171450">
              <a:lnSpc>
                <a:spcPct val="90000"/>
              </a:lnSpc>
              <a:spcBef>
                <a:spcPts val="200"/>
              </a:spcBef>
              <a:spcAft>
                <a:spcPts val="400"/>
              </a:spcAft>
              <a:buFont typeface="Arial"/>
              <a:buChar char="•"/>
            </a:pPr>
            <a:r>
              <a:rPr lang="en-US"/>
              <a:t>Dimension tables vs. Fact table </a:t>
            </a:r>
          </a:p>
          <a:p>
            <a:pPr marL="628650" lvl="1" indent="-171450">
              <a:lnSpc>
                <a:spcPct val="90000"/>
              </a:lnSpc>
              <a:spcBef>
                <a:spcPts val="200"/>
              </a:spcBef>
              <a:spcAft>
                <a:spcPts val="400"/>
              </a:spcAft>
              <a:buFont typeface="Arial"/>
              <a:buChar char="•"/>
            </a:pPr>
            <a:r>
              <a:rPr lang="en-US">
                <a:latin typeface="Tw Cen MT"/>
              </a:rPr>
              <a:t>Dim </a:t>
            </a:r>
            <a:r>
              <a:rPr lang="en-US" err="1">
                <a:latin typeface="Tw Cen MT"/>
              </a:rPr>
              <a:t>bus_stop_station</a:t>
            </a:r>
            <a:r>
              <a:rPr lang="en-US">
                <a:latin typeface="Tw Cen MT"/>
              </a:rPr>
              <a:t> </a:t>
            </a:r>
          </a:p>
          <a:p>
            <a:pPr marL="1085850" lvl="2" indent="-171450">
              <a:lnSpc>
                <a:spcPct val="90000"/>
              </a:lnSpc>
              <a:spcBef>
                <a:spcPts val="200"/>
              </a:spcBef>
              <a:spcAft>
                <a:spcPts val="400"/>
              </a:spcAft>
              <a:buFont typeface="Arial"/>
              <a:buChar char="•"/>
            </a:pPr>
            <a:r>
              <a:rPr lang="en-US"/>
              <a:t>The joint table between bus stop and Citi bike station </a:t>
            </a:r>
          </a:p>
          <a:p>
            <a:pPr marL="1085850" lvl="2" indent="-171450">
              <a:lnSpc>
                <a:spcPct val="90000"/>
              </a:lnSpc>
              <a:spcBef>
                <a:spcPts val="200"/>
              </a:spcBef>
              <a:spcAft>
                <a:spcPts val="400"/>
              </a:spcAft>
              <a:buFont typeface="Arial"/>
              <a:buChar char="•"/>
            </a:pPr>
            <a:r>
              <a:rPr lang="en-US">
                <a:latin typeface="Tw Cen MT"/>
              </a:rPr>
              <a:t>Insert shelter id (bus stop) and station id (</a:t>
            </a:r>
            <a:r>
              <a:rPr lang="en-US" err="1">
                <a:latin typeface="Tw Cen MT"/>
              </a:rPr>
              <a:t>citi_bike</a:t>
            </a:r>
            <a:r>
              <a:rPr lang="en-US">
                <a:latin typeface="Tw Cen MT"/>
              </a:rPr>
              <a:t>) </a:t>
            </a:r>
          </a:p>
          <a:p>
            <a:pPr marL="1085850" lvl="2" indent="-171450">
              <a:lnSpc>
                <a:spcPct val="90000"/>
              </a:lnSpc>
              <a:spcBef>
                <a:spcPts val="200"/>
              </a:spcBef>
              <a:spcAft>
                <a:spcPts val="400"/>
              </a:spcAft>
              <a:buFont typeface="Arial"/>
              <a:buChar char="•"/>
            </a:pPr>
            <a:r>
              <a:rPr lang="en-US"/>
              <a:t>Set default values for distance as NULL initially </a:t>
            </a:r>
          </a:p>
          <a:p>
            <a:pPr marL="1085850" lvl="2" indent="-171450">
              <a:lnSpc>
                <a:spcPct val="90000"/>
              </a:lnSpc>
              <a:spcBef>
                <a:spcPts val="200"/>
              </a:spcBef>
              <a:spcAft>
                <a:spcPts val="400"/>
              </a:spcAft>
              <a:buFont typeface="Arial"/>
              <a:buChar char="•"/>
            </a:pPr>
            <a:r>
              <a:rPr lang="en-US"/>
              <a:t>Use function to calculate the distance</a:t>
            </a:r>
          </a:p>
          <a:p>
            <a:pPr marL="628650" lvl="1" indent="-171450">
              <a:lnSpc>
                <a:spcPct val="90000"/>
              </a:lnSpc>
              <a:spcBef>
                <a:spcPts val="200"/>
              </a:spcBef>
              <a:spcAft>
                <a:spcPts val="400"/>
              </a:spcAft>
              <a:buFont typeface="Arial"/>
              <a:buChar char="•"/>
            </a:pPr>
            <a:endParaRPr lang="en-US"/>
          </a:p>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11</a:t>
            </a:fld>
            <a:endParaRPr lang="en-US" noProof="0"/>
          </a:p>
        </p:txBody>
      </p:sp>
    </p:spTree>
    <p:extLst>
      <p:ext uri="{BB962C8B-B14F-4D97-AF65-F5344CB8AC3E}">
        <p14:creationId xmlns:p14="http://schemas.microsoft.com/office/powerpoint/2010/main" val="3053537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12</a:t>
            </a:fld>
            <a:endParaRPr lang="en-US" noProof="0"/>
          </a:p>
        </p:txBody>
      </p:sp>
    </p:spTree>
    <p:extLst>
      <p:ext uri="{BB962C8B-B14F-4D97-AF65-F5344CB8AC3E}">
        <p14:creationId xmlns:p14="http://schemas.microsoft.com/office/powerpoint/2010/main" val="336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19</a:t>
            </a:fld>
            <a:endParaRPr lang="en-US" noProof="0"/>
          </a:p>
        </p:txBody>
      </p:sp>
    </p:spTree>
    <p:extLst>
      <p:ext uri="{BB962C8B-B14F-4D97-AF65-F5344CB8AC3E}">
        <p14:creationId xmlns:p14="http://schemas.microsoft.com/office/powerpoint/2010/main" val="2347671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20</a:t>
            </a:fld>
            <a:endParaRPr lang="en-US" noProof="0"/>
          </a:p>
        </p:txBody>
      </p:sp>
    </p:spTree>
    <p:extLst>
      <p:ext uri="{BB962C8B-B14F-4D97-AF65-F5344CB8AC3E}">
        <p14:creationId xmlns:p14="http://schemas.microsoft.com/office/powerpoint/2010/main" val="4255304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22</a:t>
            </a:fld>
            <a:endParaRPr lang="en-US" noProof="0"/>
          </a:p>
        </p:txBody>
      </p:sp>
    </p:spTree>
    <p:extLst>
      <p:ext uri="{BB962C8B-B14F-4D97-AF65-F5344CB8AC3E}">
        <p14:creationId xmlns:p14="http://schemas.microsoft.com/office/powerpoint/2010/main" val="2067219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23</a:t>
            </a:fld>
            <a:endParaRPr lang="en-US" noProof="0"/>
          </a:p>
        </p:txBody>
      </p:sp>
    </p:spTree>
    <p:extLst>
      <p:ext uri="{BB962C8B-B14F-4D97-AF65-F5344CB8AC3E}">
        <p14:creationId xmlns:p14="http://schemas.microsoft.com/office/powerpoint/2010/main" val="4078452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24</a:t>
            </a:fld>
            <a:endParaRPr lang="en-US" noProof="0"/>
          </a:p>
        </p:txBody>
      </p:sp>
    </p:spTree>
    <p:extLst>
      <p:ext uri="{BB962C8B-B14F-4D97-AF65-F5344CB8AC3E}">
        <p14:creationId xmlns:p14="http://schemas.microsoft.com/office/powerpoint/2010/main" val="2100066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25</a:t>
            </a:fld>
            <a:endParaRPr lang="en-US" noProof="0"/>
          </a:p>
        </p:txBody>
      </p:sp>
    </p:spTree>
    <p:extLst>
      <p:ext uri="{BB962C8B-B14F-4D97-AF65-F5344CB8AC3E}">
        <p14:creationId xmlns:p14="http://schemas.microsoft.com/office/powerpoint/2010/main" val="86537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26</a:t>
            </a:fld>
            <a:endParaRPr lang="en-US" noProof="0"/>
          </a:p>
        </p:txBody>
      </p:sp>
    </p:spTree>
    <p:extLst>
      <p:ext uri="{BB962C8B-B14F-4D97-AF65-F5344CB8AC3E}">
        <p14:creationId xmlns:p14="http://schemas.microsoft.com/office/powerpoint/2010/main" val="428774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27</a:t>
            </a:fld>
            <a:endParaRPr lang="en-US" noProof="0"/>
          </a:p>
        </p:txBody>
      </p:sp>
    </p:spTree>
    <p:extLst>
      <p:ext uri="{BB962C8B-B14F-4D97-AF65-F5344CB8AC3E}">
        <p14:creationId xmlns:p14="http://schemas.microsoft.com/office/powerpoint/2010/main" val="353038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a:p>
        </p:txBody>
      </p:sp>
    </p:spTree>
    <p:extLst>
      <p:ext uri="{BB962C8B-B14F-4D97-AF65-F5344CB8AC3E}">
        <p14:creationId xmlns:p14="http://schemas.microsoft.com/office/powerpoint/2010/main" val="744910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29</a:t>
            </a:fld>
            <a:endParaRPr lang="en-US" noProof="0"/>
          </a:p>
        </p:txBody>
      </p:sp>
    </p:spTree>
    <p:extLst>
      <p:ext uri="{BB962C8B-B14F-4D97-AF65-F5344CB8AC3E}">
        <p14:creationId xmlns:p14="http://schemas.microsoft.com/office/powerpoint/2010/main" val="2633076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36</a:t>
            </a:fld>
            <a:endParaRPr lang="en-US" noProof="0"/>
          </a:p>
        </p:txBody>
      </p:sp>
    </p:spTree>
    <p:extLst>
      <p:ext uri="{BB962C8B-B14F-4D97-AF65-F5344CB8AC3E}">
        <p14:creationId xmlns:p14="http://schemas.microsoft.com/office/powerpoint/2010/main" val="3782231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38</a:t>
            </a:fld>
            <a:endParaRPr lang="en-US" noProof="0"/>
          </a:p>
        </p:txBody>
      </p:sp>
    </p:spTree>
    <p:extLst>
      <p:ext uri="{BB962C8B-B14F-4D97-AF65-F5344CB8AC3E}">
        <p14:creationId xmlns:p14="http://schemas.microsoft.com/office/powerpoint/2010/main" val="2430243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39</a:t>
            </a:fld>
            <a:endParaRPr lang="en-US" noProof="0"/>
          </a:p>
        </p:txBody>
      </p:sp>
    </p:spTree>
    <p:extLst>
      <p:ext uri="{BB962C8B-B14F-4D97-AF65-F5344CB8AC3E}">
        <p14:creationId xmlns:p14="http://schemas.microsoft.com/office/powerpoint/2010/main" val="4077882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40</a:t>
            </a:fld>
            <a:endParaRPr lang="en-US" noProof="0"/>
          </a:p>
        </p:txBody>
      </p:sp>
    </p:spTree>
    <p:extLst>
      <p:ext uri="{BB962C8B-B14F-4D97-AF65-F5344CB8AC3E}">
        <p14:creationId xmlns:p14="http://schemas.microsoft.com/office/powerpoint/2010/main" val="2399523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41</a:t>
            </a:fld>
            <a:endParaRPr lang="en-US" noProof="0"/>
          </a:p>
        </p:txBody>
      </p:sp>
    </p:spTree>
    <p:extLst>
      <p:ext uri="{BB962C8B-B14F-4D97-AF65-F5344CB8AC3E}">
        <p14:creationId xmlns:p14="http://schemas.microsoft.com/office/powerpoint/2010/main" val="4235113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w Cen MT"/>
              </a:rPr>
              <a:t>It is decomposed into several parts: analyzing their business model; rebalance the resources based on the market environment; how other transportation methods pose a COVID risk to their customers and how </a:t>
            </a:r>
            <a:r>
              <a:rPr lang="en-US" err="1">
                <a:latin typeface="Tw Cen MT"/>
              </a:rPr>
              <a:t>Citibike</a:t>
            </a:r>
            <a:r>
              <a:rPr lang="en-US">
                <a:latin typeface="Tw Cen MT"/>
              </a:rPr>
              <a:t> can take advantage of this.</a:t>
            </a:r>
          </a:p>
          <a:p>
            <a:r>
              <a:rPr lang="en-US"/>
              <a:t>Analyze data sources of CITI Bike, other forms of transportation and external factors</a:t>
            </a:r>
          </a:p>
          <a:p>
            <a:r>
              <a:rPr lang="en-US"/>
              <a:t>Consider the COVID risk as both a concern and an opportunity</a:t>
            </a:r>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a:p>
        </p:txBody>
      </p:sp>
    </p:spTree>
    <p:extLst>
      <p:ext uri="{BB962C8B-B14F-4D97-AF65-F5344CB8AC3E}">
        <p14:creationId xmlns:p14="http://schemas.microsoft.com/office/powerpoint/2010/main" val="3524746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Citi bike trip histories include trip duration, start time and date, stop time and date, start station name, end station name, user type, etc.</a:t>
            </a:r>
            <a:endParaRPr lang="en-US"/>
          </a:p>
          <a:p>
            <a:r>
              <a:rPr lang="en-US" i="1"/>
              <a:t>Geographical data about location of Bus Stops Shelters provided by NYC </a:t>
            </a:r>
            <a:r>
              <a:rPr lang="en-US" i="1" err="1"/>
              <a:t>OpenData</a:t>
            </a:r>
            <a:endParaRPr lang="en-US" err="1"/>
          </a:p>
          <a:p>
            <a:r>
              <a:rPr lang="en-US" i="1">
                <a:latin typeface="Tw Cen MT"/>
              </a:rPr>
              <a:t>Historical weather information for NYC, including temperature, precipitation, wind speeding, solar radiation and other detailed weather data accurate to every hour (</a:t>
            </a:r>
            <a:r>
              <a:rPr lang="en-US" b="1" u="sng">
                <a:latin typeface="Tw Cen MT"/>
                <a:hlinkClick r:id="rId3"/>
              </a:rPr>
              <a:t>Temperature, Humidity, Seasonality</a:t>
            </a:r>
            <a:r>
              <a:rPr lang="en-US" i="1">
                <a:latin typeface="Tw Cen MT"/>
              </a:rPr>
              <a:t>)</a:t>
            </a:r>
            <a:endParaRPr lang="en-US"/>
          </a:p>
          <a:p>
            <a:r>
              <a:rPr lang="en-US"/>
              <a:t>the most recent information the Health Department has collected about people who have tested positive for COVID-19 in NYC</a:t>
            </a:r>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a:p>
        </p:txBody>
      </p:sp>
    </p:spTree>
    <p:extLst>
      <p:ext uri="{BB962C8B-B14F-4D97-AF65-F5344CB8AC3E}">
        <p14:creationId xmlns:p14="http://schemas.microsoft.com/office/powerpoint/2010/main" val="193529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w Cen MT"/>
              </a:rPr>
              <a:t>Predicting the demand  through historical vehicle records combined with other factors such as date, weather, temperature , humidity using Correlation matrix and Random Forest model in data manipulation (with Pandas) and map visualizations (with Folium)  in Python to determine which factor affects the ridership most and plot how each factor impacts demand.</a:t>
            </a:r>
          </a:p>
          <a:p>
            <a:endParaRPr lang="en-US"/>
          </a:p>
          <a:p>
            <a:r>
              <a:rPr lang="en-US" b="1">
                <a:latin typeface="Tw Cen MT"/>
              </a:rPr>
              <a:t>Data cleaning and wrangling </a:t>
            </a:r>
          </a:p>
          <a:p>
            <a:r>
              <a:rPr lang="en-US">
                <a:latin typeface="Tw Cen MT"/>
              </a:rPr>
              <a:t>We will clean, organize, and enhance the raw data before making the database, preventing future data issues, increasing efficiency by getting rid of redundancies, and making easier to work with.</a:t>
            </a:r>
            <a:endParaRPr lang="en-US"/>
          </a:p>
          <a:p>
            <a:endParaRPr lang="en-US"/>
          </a:p>
          <a:p>
            <a:r>
              <a:rPr lang="en-US" b="1">
                <a:latin typeface="Tw Cen MT"/>
              </a:rPr>
              <a:t>Table relationship building </a:t>
            </a:r>
          </a:p>
          <a:p>
            <a:r>
              <a:rPr lang="en-US">
                <a:latin typeface="Tw Cen MT"/>
              </a:rPr>
              <a:t>We will merge and combine the datasets to create a comprehensive database which includes the relationships between the different datasets. </a:t>
            </a:r>
            <a:endParaRPr lang="en-US"/>
          </a:p>
          <a:p>
            <a:endParaRPr lang="en-US"/>
          </a:p>
          <a:p>
            <a:r>
              <a:rPr lang="en-US" b="1"/>
              <a:t>Data Analysis and visualization</a:t>
            </a:r>
            <a:endParaRPr lang="en-US"/>
          </a:p>
          <a:p>
            <a:r>
              <a:rPr lang="en-US"/>
              <a:t>Next, we are planning to analyze the comprehensive database with several business models and comes up with suggesting better solution for resource allocation and visualize the results from data analysis and create user-friendly dashboard especially for non-technical business audiences and extract some insights. </a:t>
            </a:r>
          </a:p>
          <a:p>
            <a:endParaRPr lang="en-US"/>
          </a:p>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a:p>
        </p:txBody>
      </p:sp>
    </p:spTree>
    <p:extLst>
      <p:ext uri="{BB962C8B-B14F-4D97-AF65-F5344CB8AC3E}">
        <p14:creationId xmlns:p14="http://schemas.microsoft.com/office/powerpoint/2010/main" val="2900598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a:t>
            </a:fld>
            <a:endParaRPr lang="en-US" noProof="0"/>
          </a:p>
        </p:txBody>
      </p:sp>
    </p:spTree>
    <p:extLst>
      <p:ext uri="{BB962C8B-B14F-4D97-AF65-F5344CB8AC3E}">
        <p14:creationId xmlns:p14="http://schemas.microsoft.com/office/powerpoint/2010/main" val="2457057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w Cen MT"/>
              </a:rPr>
              <a:t>Data – part of web scraping / part of downloading </a:t>
            </a:r>
            <a:endParaRPr lang="en-US"/>
          </a:p>
          <a:p>
            <a:pPr>
              <a:defRPr/>
            </a:pPr>
            <a:r>
              <a:rPr lang="en-US">
                <a:latin typeface="Tw Cen MT"/>
              </a:rPr>
              <a:t>Data sampling – python </a:t>
            </a:r>
            <a:endParaRPr lang="en-US"/>
          </a:p>
          <a:p>
            <a:pPr marL="742950" lvl="1" indent="-285750">
              <a:buFont typeface="Arial,Sans-Serif"/>
              <a:buChar char="•"/>
            </a:pPr>
            <a:r>
              <a:rPr lang="en-US">
                <a:latin typeface="Tw Cen MT"/>
              </a:rPr>
              <a:t>Randomly select 1% data from 40 million rows dataset by using Python</a:t>
            </a:r>
          </a:p>
          <a:p>
            <a:pPr marL="742950" lvl="1" indent="-285750">
              <a:buFont typeface="Arial,Sans-Serif"/>
              <a:buChar char="•"/>
            </a:pPr>
            <a:r>
              <a:rPr lang="en-US">
                <a:latin typeface="Tw Cen MT"/>
              </a:rPr>
              <a:t>We are collecting the </a:t>
            </a:r>
            <a:r>
              <a:rPr lang="en-US" err="1">
                <a:latin typeface="Tw Cen MT"/>
              </a:rPr>
              <a:t>citi</a:t>
            </a:r>
            <a:r>
              <a:rPr lang="en-US">
                <a:latin typeface="Tw Cen MT"/>
              </a:rPr>
              <a:t> bike data for 1 and half year long, we sample a smaller data set from a very large data set </a:t>
            </a:r>
          </a:p>
          <a:p>
            <a:r>
              <a:rPr lang="en-US">
                <a:latin typeface="Tw Cen MT"/>
              </a:rPr>
              <a:t>Data cleaning – open refine / API by google cloud </a:t>
            </a:r>
            <a:endParaRPr lang="en-US"/>
          </a:p>
          <a:p>
            <a:pPr marL="742950" lvl="1" indent="-285750">
              <a:buFont typeface="Arial,Sans-Serif"/>
              <a:buChar char="•"/>
            </a:pPr>
            <a:r>
              <a:rPr lang="en-US">
                <a:latin typeface="Tw Cen MT"/>
              </a:rPr>
              <a:t>Fill missing values in python and inconsistent entries are harmonized</a:t>
            </a:r>
          </a:p>
          <a:p>
            <a:pPr marL="742950" lvl="1" indent="-285750">
              <a:buFont typeface="Arial,Sans-Serif"/>
              <a:buChar char="•"/>
            </a:pPr>
            <a:r>
              <a:rPr lang="en-US">
                <a:latin typeface="Tw Cen MT"/>
              </a:rPr>
              <a:t>Remove the unrelated data columns</a:t>
            </a:r>
          </a:p>
          <a:p>
            <a:pPr marL="742950" lvl="1" indent="-285750">
              <a:buFont typeface="Arial,Sans-Serif"/>
              <a:buChar char="•"/>
            </a:pPr>
            <a:r>
              <a:rPr lang="en-US">
                <a:latin typeface="Tw Cen MT"/>
              </a:rPr>
              <a:t>Split and format the columns (Open Refine) </a:t>
            </a:r>
          </a:p>
          <a:p>
            <a:pPr marL="1200150" lvl="2" indent="-285750">
              <a:buFont typeface="Courier New,monospace"/>
              <a:buChar char="o"/>
            </a:pPr>
            <a:r>
              <a:rPr lang="en-US">
                <a:latin typeface="Tw Cen MT"/>
              </a:rPr>
              <a:t>All Geocode column in both bus station and </a:t>
            </a:r>
            <a:r>
              <a:rPr lang="en-US" err="1">
                <a:latin typeface="Tw Cen MT"/>
              </a:rPr>
              <a:t>citibike</a:t>
            </a:r>
            <a:r>
              <a:rPr lang="en-US">
                <a:latin typeface="Tw Cen MT"/>
              </a:rPr>
              <a:t> was split into two column without marks in order to further reverse geocoding.</a:t>
            </a:r>
          </a:p>
          <a:p>
            <a:pPr marL="1200150" lvl="2" indent="-285750">
              <a:buFont typeface="Courier New,monospace"/>
              <a:buChar char="o"/>
            </a:pPr>
            <a:r>
              <a:rPr lang="en-US"/>
              <a:t>All location was split into three column : Boro, Street and State in corresponding the geocode</a:t>
            </a:r>
          </a:p>
          <a:p>
            <a:r>
              <a:rPr lang="en-US">
                <a:latin typeface="Tw Cen MT"/>
              </a:rPr>
              <a:t>Data organization </a:t>
            </a:r>
          </a:p>
          <a:p>
            <a:pPr marL="742950" lvl="1" indent="-285750">
              <a:buFont typeface="Arial,Sans-Serif"/>
              <a:buChar char="•"/>
            </a:pPr>
            <a:r>
              <a:rPr lang="en-US">
                <a:latin typeface="Tw Cen MT"/>
              </a:rPr>
              <a:t>Unified format to meet requirements of the planned SQL analytics uses</a:t>
            </a:r>
          </a:p>
          <a:p>
            <a:pPr marL="1200150" lvl="2" indent="-285750">
              <a:buFont typeface="Courier New,monospace"/>
              <a:buChar char="o"/>
            </a:pPr>
            <a:r>
              <a:rPr lang="en-US">
                <a:latin typeface="Tw Cen MT"/>
              </a:rPr>
              <a:t>Add trip duration column in </a:t>
            </a:r>
            <a:r>
              <a:rPr lang="en-US" err="1">
                <a:latin typeface="Tw Cen MT"/>
              </a:rPr>
              <a:t>citibike</a:t>
            </a:r>
            <a:r>
              <a:rPr lang="en-US">
                <a:latin typeface="Tw Cen MT"/>
              </a:rPr>
              <a:t> data </a:t>
            </a:r>
          </a:p>
          <a:p>
            <a:pPr marL="1200150" lvl="2" indent="-285750">
              <a:buFont typeface="Courier New,monospace"/>
              <a:buChar char="o"/>
            </a:pPr>
            <a:r>
              <a:rPr lang="en-US"/>
              <a:t>Formatting all time column into one unique format in all tables</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8</a:t>
            </a:fld>
            <a:endParaRPr lang="en-US" noProof="0"/>
          </a:p>
        </p:txBody>
      </p:sp>
    </p:spTree>
    <p:extLst>
      <p:ext uri="{BB962C8B-B14F-4D97-AF65-F5344CB8AC3E}">
        <p14:creationId xmlns:p14="http://schemas.microsoft.com/office/powerpoint/2010/main" val="3276310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US">
                <a:latin typeface="Tw Cen MT"/>
              </a:rPr>
              <a:t>OLAP  / dimensional – better for reporting and analysis </a:t>
            </a:r>
          </a:p>
          <a:p>
            <a:pPr marL="342900" indent="-342900">
              <a:buFont typeface="Arial,Sans-Serif"/>
              <a:buChar char="•"/>
            </a:pPr>
            <a:r>
              <a:rPr lang="en-US">
                <a:latin typeface="Tw Cen MT"/>
              </a:rPr>
              <a:t>Rather than processing real-time data from transactions, our project aggregated historical data from OLTP, and focus on deriving information from </a:t>
            </a:r>
            <a:r>
              <a:rPr lang="en-US" err="1">
                <a:latin typeface="Tw Cen MT"/>
              </a:rPr>
              <a:t>data.Dimensional</a:t>
            </a:r>
            <a:r>
              <a:rPr lang="en-US">
                <a:latin typeface="Tw Cen MT"/>
              </a:rPr>
              <a:t> Model </a:t>
            </a:r>
          </a:p>
          <a:p>
            <a:pPr marL="742950" lvl="1" indent="-285750">
              <a:buFont typeface="Arial,Sans-Serif"/>
              <a:buChar char="•"/>
            </a:pPr>
            <a:r>
              <a:rPr lang="en-US">
                <a:latin typeface="Tw Cen MT"/>
              </a:rPr>
              <a:t>allows us to build up a clear data model with dimension tables being further extended</a:t>
            </a:r>
          </a:p>
          <a:p>
            <a:pPr marL="342900" indent="-342900">
              <a:buFont typeface="Arial,Sans-Serif"/>
              <a:buChar char="•"/>
            </a:pPr>
            <a:r>
              <a:rPr lang="en-US">
                <a:latin typeface="Tw Cen MT"/>
              </a:rPr>
              <a:t>Google Cloud </a:t>
            </a:r>
          </a:p>
          <a:p>
            <a:pPr marL="800100" lvl="1" indent="-342900">
              <a:buFont typeface="Arial,Sans-Serif"/>
              <a:buChar char="•"/>
            </a:pPr>
            <a:r>
              <a:rPr lang="en-US">
                <a:latin typeface="Tw Cen MT"/>
              </a:rPr>
              <a:t>By using Cloud </a:t>
            </a:r>
            <a:r>
              <a:rPr lang="en-US" err="1">
                <a:latin typeface="Tw Cen MT"/>
              </a:rPr>
              <a:t>Api</a:t>
            </a:r>
            <a:r>
              <a:rPr lang="en-US">
                <a:latin typeface="Tw Cen MT"/>
              </a:rPr>
              <a:t>, we are able to retrieve the exact location based on the geocode</a:t>
            </a:r>
          </a:p>
          <a:p>
            <a:pPr marL="742950" lvl="1" indent="-285750">
              <a:buFont typeface="Arial,Sans-Serif"/>
              <a:buChar char="•"/>
            </a:pPr>
            <a:endParaRPr lang="en-US"/>
          </a:p>
          <a:p>
            <a:pPr marL="285750" indent="-285750">
              <a:buFont typeface="Arial,Sans-Serif"/>
              <a:buChar char="•"/>
            </a:pPr>
            <a:r>
              <a:rPr lang="en-US">
                <a:latin typeface="Tw Cen MT"/>
              </a:rPr>
              <a:t> Multiple fact tables</a:t>
            </a:r>
          </a:p>
          <a:p>
            <a:pPr marL="742950" lvl="1" indent="-285750">
              <a:buFont typeface="Arial,Sans-Serif"/>
              <a:buChar char="•"/>
            </a:pPr>
            <a:r>
              <a:rPr lang="en-US" err="1">
                <a:latin typeface="Tw Cen MT"/>
              </a:rPr>
              <a:t>fact_Trip</a:t>
            </a:r>
            <a:r>
              <a:rPr lang="en-US">
                <a:latin typeface="Tw Cen MT"/>
              </a:rPr>
              <a:t> table contains data aggregated from </a:t>
            </a:r>
            <a:r>
              <a:rPr lang="en-US" err="1">
                <a:latin typeface="Tw Cen MT"/>
              </a:rPr>
              <a:t>CitiBike</a:t>
            </a:r>
            <a:r>
              <a:rPr lang="en-US">
                <a:latin typeface="Tw Cen MT"/>
              </a:rPr>
              <a:t> open data, which records the start time, stop time, user type, user age, user gender of each trip. Foreign keys are included for connection with dimension tables</a:t>
            </a:r>
          </a:p>
          <a:p>
            <a:pPr marL="742950" lvl="1" indent="-285750">
              <a:buFont typeface="Arial,Sans-Serif"/>
              <a:buChar char="•"/>
            </a:pPr>
            <a:r>
              <a:rPr lang="en-US" err="1">
                <a:latin typeface="Tw Cen MT"/>
              </a:rPr>
              <a:t>fact_covid</a:t>
            </a:r>
            <a:r>
              <a:rPr lang="en-US">
                <a:latin typeface="Tw Cen MT"/>
              </a:rPr>
              <a:t> tables include the case count, death count and other information for each distinct date from February 2020 to November 2020</a:t>
            </a:r>
          </a:p>
          <a:p>
            <a:pPr marL="742950" lvl="1" indent="-285750">
              <a:buFont typeface="Arial,Sans-Serif"/>
              <a:buChar char="•"/>
            </a:pPr>
            <a:r>
              <a:rPr lang="en-US" err="1">
                <a:latin typeface="Tw Cen MT"/>
              </a:rPr>
              <a:t>fact_weather</a:t>
            </a:r>
            <a:r>
              <a:rPr lang="en-US">
                <a:latin typeface="Tw Cen MT"/>
              </a:rPr>
              <a:t>  tables include the average/high/low of temperature, humidity, and wind speed per day. </a:t>
            </a:r>
          </a:p>
          <a:p>
            <a:pPr marL="628650" lvl="1" indent="-171450">
              <a:buFont typeface="Arial"/>
              <a:buChar char="•"/>
            </a:pPr>
            <a:endParaRPr lang="en-US"/>
          </a:p>
          <a:p>
            <a:pPr marL="285750" indent="-285750">
              <a:buFont typeface="Arial,Sans-Serif"/>
              <a:buChar char="•"/>
            </a:pPr>
            <a:r>
              <a:rPr lang="en-US">
                <a:latin typeface="Tw Cen MT"/>
              </a:rPr>
              <a:t>Dimension tables</a:t>
            </a:r>
          </a:p>
          <a:p>
            <a:pPr marL="742950" lvl="1" indent="-285750">
              <a:buFont typeface="Arial,Sans-Serif"/>
              <a:buChar char="•"/>
            </a:pPr>
            <a:r>
              <a:rPr lang="en-US" err="1">
                <a:latin typeface="Tw Cen MT"/>
              </a:rPr>
              <a:t>Dim_bus_stop</a:t>
            </a:r>
            <a:r>
              <a:rPr lang="en-US">
                <a:latin typeface="Tw Cen MT"/>
              </a:rPr>
              <a:t> and </a:t>
            </a:r>
            <a:r>
              <a:rPr lang="en-US" err="1">
                <a:latin typeface="Tw Cen MT"/>
              </a:rPr>
              <a:t>dis_station</a:t>
            </a:r>
            <a:r>
              <a:rPr lang="en-US">
                <a:latin typeface="Tw Cen MT"/>
              </a:rPr>
              <a:t> store information about other kinds of transportation</a:t>
            </a:r>
          </a:p>
          <a:p>
            <a:pPr marL="742950" lvl="1" indent="-285750">
              <a:buFont typeface="Arial,Sans-Serif"/>
              <a:buChar char="•"/>
            </a:pPr>
            <a:r>
              <a:rPr lang="en-US" err="1">
                <a:latin typeface="Tw Cen MT"/>
              </a:rPr>
              <a:t>Dim_data</a:t>
            </a:r>
            <a:r>
              <a:rPr lang="en-US">
                <a:latin typeface="Tw Cen MT"/>
              </a:rPr>
              <a:t> and </a:t>
            </a:r>
            <a:r>
              <a:rPr lang="en-US" err="1">
                <a:latin typeface="Tw Cen MT"/>
              </a:rPr>
              <a:t>dim_time</a:t>
            </a:r>
            <a:r>
              <a:rPr lang="en-US">
                <a:latin typeface="Tw Cen MT"/>
              </a:rPr>
              <a:t> are date and datetime data needed in analysis</a:t>
            </a:r>
          </a:p>
          <a:p>
            <a:pPr marL="742950" lvl="1" indent="-285750">
              <a:buFont typeface="Arial,Sans-Serif"/>
              <a:buChar char="•"/>
            </a:pPr>
            <a:r>
              <a:rPr lang="en-US" err="1">
                <a:latin typeface="Tw Cen MT"/>
              </a:rPr>
              <a:t>Dim_date</a:t>
            </a:r>
            <a:r>
              <a:rPr lang="en-US">
                <a:latin typeface="Tw Cen MT"/>
              </a:rPr>
              <a:t> connects to three fact tables -  </a:t>
            </a:r>
            <a:r>
              <a:rPr lang="en-US" err="1">
                <a:latin typeface="Tw Cen MT"/>
              </a:rPr>
              <a:t>fact_trip</a:t>
            </a:r>
            <a:r>
              <a:rPr lang="en-US">
                <a:latin typeface="Tw Cen MT"/>
              </a:rPr>
              <a:t>, </a:t>
            </a:r>
            <a:r>
              <a:rPr lang="en-US" err="1">
                <a:latin typeface="Tw Cen MT"/>
              </a:rPr>
              <a:t>fact_weather</a:t>
            </a:r>
            <a:r>
              <a:rPr lang="en-US">
                <a:latin typeface="Tw Cen MT"/>
              </a:rPr>
              <a:t>, and </a:t>
            </a:r>
            <a:r>
              <a:rPr lang="en-US" err="1">
                <a:latin typeface="Tw Cen MT"/>
              </a:rPr>
              <a:t>fact_covid</a:t>
            </a:r>
            <a:r>
              <a:rPr lang="en-US">
                <a:latin typeface="Tw Cen MT"/>
              </a:rPr>
              <a:t> – which store information about trip data, weather condition and </a:t>
            </a:r>
            <a:r>
              <a:rPr lang="en-US" err="1">
                <a:latin typeface="Tw Cen MT"/>
              </a:rPr>
              <a:t>covid</a:t>
            </a:r>
            <a:r>
              <a:rPr lang="en-US">
                <a:latin typeface="Tw Cen MT"/>
              </a:rPr>
              <a:t> cases in the NYC respectively.</a:t>
            </a:r>
          </a:p>
          <a:p>
            <a:pPr marL="285750" indent="-285750">
              <a:buFont typeface="Arial,Sans-Serif"/>
              <a:buChar char="•"/>
            </a:pPr>
            <a:endParaRPr lang="en-US"/>
          </a:p>
          <a:p>
            <a:pPr marL="742950" lvl="1" indent="-285750">
              <a:buFont typeface="Arial,Sans-Serif"/>
              <a:buChar char="•"/>
            </a:pPr>
            <a:endParaRPr lang="en-US">
              <a:latin typeface="Tw Cen MT"/>
            </a:endParaRPr>
          </a:p>
          <a:p>
            <a:r>
              <a:rPr lang="en-US">
                <a:latin typeface="Tw Cen MT"/>
              </a:rPr>
              <a:t> </a:t>
            </a:r>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9</a:t>
            </a:fld>
            <a:endParaRPr lang="en-US" noProof="0"/>
          </a:p>
        </p:txBody>
      </p:sp>
    </p:spTree>
    <p:extLst>
      <p:ext uri="{BB962C8B-B14F-4D97-AF65-F5344CB8AC3E}">
        <p14:creationId xmlns:p14="http://schemas.microsoft.com/office/powerpoint/2010/main" val="2464678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200"/>
              </a:spcAft>
              <a:buFont typeface="Arial,Sans-Serif"/>
              <a:buChar char="•"/>
            </a:pPr>
            <a:r>
              <a:rPr lang="en-US">
                <a:latin typeface="Tw Cen MT"/>
              </a:rPr>
              <a:t>The use of multiple fact tables: </a:t>
            </a:r>
          </a:p>
          <a:p>
            <a:pPr marL="742950" lvl="1" indent="-285750">
              <a:lnSpc>
                <a:spcPct val="90000"/>
              </a:lnSpc>
              <a:spcBef>
                <a:spcPts val="200"/>
              </a:spcBef>
              <a:spcAft>
                <a:spcPts val="400"/>
              </a:spcAft>
              <a:buFont typeface="Arial,Sans-Serif"/>
              <a:buChar char="•"/>
            </a:pPr>
            <a:r>
              <a:rPr lang="en-US">
                <a:latin typeface="Tw Cen MT"/>
              </a:rPr>
              <a:t>Although </a:t>
            </a:r>
            <a:r>
              <a:rPr lang="en-US" err="1">
                <a:latin typeface="Tw Cen MT"/>
              </a:rPr>
              <a:t>fact_trip</a:t>
            </a:r>
            <a:r>
              <a:rPr lang="en-US">
                <a:latin typeface="Tw Cen MT"/>
              </a:rPr>
              <a:t> is our mean focus, but the weather and </a:t>
            </a:r>
            <a:r>
              <a:rPr lang="en-US" err="1">
                <a:latin typeface="Tw Cen MT"/>
              </a:rPr>
              <a:t>covid</a:t>
            </a:r>
            <a:r>
              <a:rPr lang="en-US">
                <a:latin typeface="Tw Cen MT"/>
              </a:rPr>
              <a:t> data contain measures rather than categorical variables, so we decided to use more than one fact table and connect them with </a:t>
            </a:r>
            <a:r>
              <a:rPr lang="en-US" err="1">
                <a:latin typeface="Tw Cen MT"/>
              </a:rPr>
              <a:t>dim_date</a:t>
            </a:r>
            <a:r>
              <a:rPr lang="en-US">
                <a:latin typeface="Tw Cen MT"/>
              </a:rPr>
              <a:t>. </a:t>
            </a:r>
          </a:p>
          <a:p>
            <a:pPr marL="742950" lvl="1" indent="-285750">
              <a:lnSpc>
                <a:spcPct val="90000"/>
              </a:lnSpc>
              <a:spcBef>
                <a:spcPts val="200"/>
              </a:spcBef>
              <a:spcAft>
                <a:spcPts val="400"/>
              </a:spcAft>
              <a:buFont typeface="Arial,Sans-Serif"/>
              <a:buChar char="•"/>
            </a:pPr>
            <a:r>
              <a:rPr lang="en-US">
                <a:latin typeface="Tw Cen MT"/>
              </a:rPr>
              <a:t>Although the date attribute of </a:t>
            </a:r>
            <a:r>
              <a:rPr lang="en-US" err="1">
                <a:latin typeface="Tw Cen MT"/>
              </a:rPr>
              <a:t>fact_weather</a:t>
            </a:r>
            <a:r>
              <a:rPr lang="en-US">
                <a:latin typeface="Tw Cen MT"/>
              </a:rPr>
              <a:t> and </a:t>
            </a:r>
            <a:r>
              <a:rPr lang="en-US" err="1">
                <a:latin typeface="Tw Cen MT"/>
              </a:rPr>
              <a:t>fact_covid</a:t>
            </a:r>
            <a:r>
              <a:rPr lang="en-US">
                <a:latin typeface="Tw Cen MT"/>
              </a:rPr>
              <a:t> are both unique, they are better to have another unique id for more convenient future data queries</a:t>
            </a:r>
          </a:p>
          <a:p>
            <a:pPr lvl="1">
              <a:lnSpc>
                <a:spcPct val="90000"/>
              </a:lnSpc>
              <a:spcBef>
                <a:spcPts val="200"/>
              </a:spcBef>
              <a:spcAft>
                <a:spcPts val="400"/>
              </a:spcAft>
            </a:pPr>
            <a:endParaRPr lang="en-US"/>
          </a:p>
          <a:p>
            <a:pPr lvl="1">
              <a:lnSpc>
                <a:spcPct val="90000"/>
              </a:lnSpc>
              <a:spcBef>
                <a:spcPts val="200"/>
              </a:spcBef>
              <a:spcAft>
                <a:spcPts val="400"/>
              </a:spcAft>
            </a:pPr>
            <a:endParaRPr lang="en-US"/>
          </a:p>
          <a:p>
            <a:pPr marL="285750" indent="-285750">
              <a:spcAft>
                <a:spcPts val="200"/>
              </a:spcAft>
              <a:buFont typeface="Arial,Sans-Serif"/>
              <a:buChar char="•"/>
            </a:pPr>
            <a:r>
              <a:rPr lang="en-US">
                <a:latin typeface="Tw Cen MT"/>
              </a:rPr>
              <a:t>Dimensional model vs ER model:</a:t>
            </a:r>
          </a:p>
          <a:p>
            <a:pPr marL="742950" lvl="1" indent="-285750">
              <a:lnSpc>
                <a:spcPct val="90000"/>
              </a:lnSpc>
              <a:spcBef>
                <a:spcPts val="200"/>
              </a:spcBef>
              <a:spcAft>
                <a:spcPts val="400"/>
              </a:spcAft>
              <a:buFont typeface="Arial,Sans-Serif"/>
              <a:buChar char="•"/>
            </a:pPr>
            <a:r>
              <a:rPr lang="en-US">
                <a:latin typeface="Tw Cen MT"/>
              </a:rPr>
              <a:t>The data contain lots of historical data</a:t>
            </a:r>
          </a:p>
          <a:p>
            <a:pPr marL="742950" lvl="1" indent="-285750">
              <a:lnSpc>
                <a:spcPct val="90000"/>
              </a:lnSpc>
              <a:spcBef>
                <a:spcPts val="200"/>
              </a:spcBef>
              <a:spcAft>
                <a:spcPts val="400"/>
              </a:spcAft>
              <a:buFont typeface="Arial,Sans-Serif"/>
              <a:buChar char="•"/>
            </a:pPr>
            <a:r>
              <a:rPr lang="en-US">
                <a:latin typeface="Tw Cen MT"/>
              </a:rPr>
              <a:t>Standard framework and easier for user to understand </a:t>
            </a:r>
          </a:p>
          <a:p>
            <a:pPr marL="742950" lvl="1" indent="-285750">
              <a:lnSpc>
                <a:spcPct val="90000"/>
              </a:lnSpc>
              <a:spcBef>
                <a:spcPts val="200"/>
              </a:spcBef>
              <a:spcAft>
                <a:spcPts val="400"/>
              </a:spcAft>
              <a:buFont typeface="Arial,Sans-Serif"/>
              <a:buChar char="•"/>
            </a:pPr>
            <a:r>
              <a:rPr lang="en-US">
                <a:latin typeface="Tw Cen MT"/>
              </a:rPr>
              <a:t>Being able to accommodate unexpected new data elements and design changes. </a:t>
            </a:r>
          </a:p>
          <a:p>
            <a:endParaRPr lang="en-US"/>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10</a:t>
            </a:fld>
            <a:endParaRPr lang="en-US" noProof="0"/>
          </a:p>
        </p:txBody>
      </p:sp>
    </p:spTree>
    <p:extLst>
      <p:ext uri="{BB962C8B-B14F-4D97-AF65-F5344CB8AC3E}">
        <p14:creationId xmlns:p14="http://schemas.microsoft.com/office/powerpoint/2010/main" val="354637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a:t>Insert Image</a:t>
            </a:r>
            <a:endParaRPr lang="en-GB"/>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a:t>Insert Image</a:t>
            </a:r>
            <a:endParaRPr lang="en-GB"/>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a:t>I</a:t>
            </a:r>
            <a:endParaRPr lang="en-GB"/>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a:t>Important Content</a:t>
            </a:r>
            <a:endParaRPr lang="en-GB"/>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a:t>I</a:t>
            </a:r>
            <a:endParaRPr lang="en-GB"/>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a:t>I</a:t>
            </a:r>
            <a:endParaRPr lang="en-GB"/>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a:t>I</a:t>
            </a:r>
            <a:endParaRPr lang="en-GB"/>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a:t>I</a:t>
            </a:r>
            <a:endParaRPr lang="en-GB"/>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a:t>Insert Image</a:t>
            </a:r>
            <a:endParaRPr lang="en-GB"/>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a:t>Insert Image</a:t>
            </a:r>
            <a:endParaRPr lang="en-GB"/>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a:t>I</a:t>
            </a:r>
            <a:endParaRPr lang="en-GB"/>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a:t>Insert Image</a:t>
            </a:r>
            <a:endParaRPr lang="en-GB"/>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a:t>Insert Image</a:t>
            </a:r>
            <a:endParaRPr lang="en-GB"/>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a:t>Insert Image</a:t>
            </a:r>
            <a:endParaRPr lang="en-GB"/>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a:t>I</a:t>
            </a:r>
            <a:endParaRPr lang="en-GB"/>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a:t>Insert Image</a:t>
            </a:r>
            <a:endParaRPr lang="en-GB"/>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a:t>I</a:t>
            </a:r>
            <a:endParaRPr lang="en-GB"/>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a:t>I</a:t>
            </a:r>
            <a:endParaRPr lang="en-GB"/>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a:t>Insert Image</a:t>
            </a:r>
            <a:endParaRPr lang="en-GB"/>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a:t>I</a:t>
            </a:r>
            <a:endParaRPr lang="en-GB"/>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a:t>I</a:t>
            </a:r>
            <a:endParaRPr lang="en-GB"/>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a:t>Insert Image</a:t>
            </a:r>
            <a:endParaRPr lang="en-GB"/>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a:t>I</a:t>
            </a:r>
            <a:endParaRPr lang="en-GB"/>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a:t>Insert Image</a:t>
            </a:r>
            <a:endParaRPr lang="en-GB"/>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a:t>I</a:t>
            </a:r>
            <a:endParaRPr lang="en-GB"/>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a:t>I</a:t>
            </a:r>
            <a:endParaRPr lang="en-GB"/>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a:t>Insert Image</a:t>
            </a:r>
            <a:endParaRPr lang="en-GB"/>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a:t>I</a:t>
            </a:r>
            <a:endParaRPr lang="en-GB"/>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a:t>I</a:t>
            </a:r>
            <a:endParaRPr lang="en-GB"/>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a:t>Insert Image</a:t>
            </a:r>
            <a:endParaRPr lang="en-GB"/>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a:t>I</a:t>
            </a:r>
            <a:endParaRPr lang="en-GB"/>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a:t>THANK </a:t>
            </a:r>
            <a:r>
              <a:rPr lang="en-US" err="1"/>
              <a:t>yOU</a:t>
            </a:r>
            <a:endParaRPr lang="en-US"/>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a:t>Insert Image</a:t>
            </a:r>
            <a:endParaRPr lang="en-GB"/>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a:t>I</a:t>
            </a:r>
            <a:endParaRPr lang="en-GB"/>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a:t>THANK </a:t>
            </a:r>
            <a:r>
              <a:rPr lang="en-US" err="1"/>
              <a:t>yOU</a:t>
            </a:r>
            <a:endParaRPr lang="en-US"/>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a:t>I</a:t>
            </a:r>
            <a:endParaRPr lang="en-GB"/>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a:t>Insert Image</a:t>
            </a:r>
            <a:endParaRPr lang="en-GB"/>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a:t>THANK </a:t>
            </a:r>
            <a:r>
              <a:rPr lang="en-US" err="1"/>
              <a:t>yOU</a:t>
            </a:r>
            <a:endParaRPr lang="en-US"/>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a:t>Insert Image</a:t>
            </a:r>
            <a:endParaRPr lang="en-GB"/>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a:t>THANK </a:t>
            </a:r>
            <a:r>
              <a:rPr lang="en-US" err="1"/>
              <a:t>yOU</a:t>
            </a:r>
            <a:endParaRPr lang="en-US"/>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a:t>I</a:t>
            </a:r>
            <a:endParaRPr lang="en-GB"/>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a:t>Insert Image</a:t>
            </a:r>
            <a:endParaRPr lang="en-GB"/>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a:t>Insert Image</a:t>
            </a:r>
            <a:endParaRPr lang="en-GB"/>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a:t>I</a:t>
            </a:r>
            <a:endParaRPr lang="en-GB"/>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8.xml"/><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8.xml"/><Relationship Id="rId5" Type="http://schemas.openxmlformats.org/officeDocument/2006/relationships/image" Target="../media/image48.png"/><Relationship Id="rId4" Type="http://schemas.openxmlformats.org/officeDocument/2006/relationships/image" Target="../media/image4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62.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0.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3" Type="http://schemas.openxmlformats.org/officeDocument/2006/relationships/hyperlink" Target="https://www.citibikenyc.com/system-data" TargetMode="External"/><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openxmlformats.org/officeDocument/2006/relationships/hyperlink" Target="https://www1.nyc.gov/site/doh/covid/covid-19-data.page" TargetMode="External"/><Relationship Id="rId5" Type="http://schemas.openxmlformats.org/officeDocument/2006/relationships/hyperlink" Target="https://www.meteoblue.com/en/weather/archive/export/new-york_united-states-of-america_5128581" TargetMode="External"/><Relationship Id="rId4" Type="http://schemas.openxmlformats.org/officeDocument/2006/relationships/hyperlink" Target="https://data.cityofnewyork.us/Transportation/Bus-Stop-Shelters/qafz-7myz"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30.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30.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hyperlink" Target="https://www.citibikenyc.com/system-data" TargetMode="Externa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44.xml"/><Relationship Id="rId6" Type="http://schemas.openxmlformats.org/officeDocument/2006/relationships/hyperlink" Target="https://www1.nyc.gov/site/doh/covid/covid-19-data.page" TargetMode="External"/><Relationship Id="rId11" Type="http://schemas.openxmlformats.org/officeDocument/2006/relationships/image" Target="../media/image12.png"/><Relationship Id="rId5" Type="http://schemas.openxmlformats.org/officeDocument/2006/relationships/hyperlink" Target="https://www.meteoblue.com/en/weather/archive/export/new-york_united-states-of-america_5128581" TargetMode="External"/><Relationship Id="rId10" Type="http://schemas.openxmlformats.org/officeDocument/2006/relationships/image" Target="../media/image11.svg"/><Relationship Id="rId4" Type="http://schemas.openxmlformats.org/officeDocument/2006/relationships/hyperlink" Target="https://data.cityofnewyork.us/Transportation/Bus-Stop-Shelters/qafz-7myz" TargetMode="External"/><Relationship Id="rId9" Type="http://schemas.openxmlformats.org/officeDocument/2006/relationships/image" Target="../media/image10.png"/><Relationship Id="rId1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7.xml"/><Relationship Id="rId5" Type="http://schemas.openxmlformats.org/officeDocument/2006/relationships/image" Target="../media/image28.sv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5361B-B29F-3642-9850-DF8CCD358E70}"/>
              </a:ext>
            </a:extLst>
          </p:cNvPr>
          <p:cNvPicPr>
            <a:picLocks noChangeAspect="1"/>
          </p:cNvPicPr>
          <p:nvPr/>
        </p:nvPicPr>
        <p:blipFill>
          <a:blip r:embed="rId3"/>
          <a:srcRect/>
          <a:stretch/>
        </p:blipFill>
        <p:spPr>
          <a:xfrm>
            <a:off x="-43632" y="0"/>
            <a:ext cx="12279263" cy="6936828"/>
          </a:xfrm>
          <a:prstGeom prst="rect">
            <a:avLst/>
          </a:prstGeom>
          <a:effectLst>
            <a:outerShdw blurRad="50800" dist="50800" dir="5400000" algn="ctr" rotWithShape="0">
              <a:srgbClr val="000000">
                <a:alpha val="97000"/>
              </a:srgbClr>
            </a:outerShdw>
          </a:effectLst>
        </p:spPr>
      </p:pic>
      <p:pic>
        <p:nvPicPr>
          <p:cNvPr id="5" name="Picture Placeholder 4" hidden="1">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4"/>
          <a:srcRect t="7813" b="7813"/>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a:xfrm rot="10800000" flipH="1" flipV="1">
            <a:off x="7986841" y="2971800"/>
            <a:ext cx="2282675" cy="1360837"/>
          </a:xfrm>
        </p:spPr>
        <p:txBody>
          <a:bodyPr>
            <a:normAutofit/>
          </a:bodyPr>
          <a:lstStyle/>
          <a:p>
            <a:endParaRPr lang="en-US"/>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a:xfrm>
            <a:off x="2209800" y="2040321"/>
            <a:ext cx="7982826" cy="2209800"/>
          </a:xfrm>
        </p:spPr>
        <p:txBody>
          <a:bodyPr/>
          <a:lstStyle/>
          <a:p>
            <a:endParaRPr lang="en-US" dirty="0">
              <a:effectLst>
                <a:outerShdw blurRad="50800" dist="50800" dir="5400000" algn="ctr" rotWithShape="0">
                  <a:srgbClr val="000000"/>
                </a:outerShdw>
              </a:effectLst>
            </a:endParaRPr>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2667000" y="2572720"/>
            <a:ext cx="6742191" cy="1360838"/>
          </a:xfrm>
        </p:spPr>
        <p:txBody>
          <a:bodyPr>
            <a:noAutofit/>
          </a:bodyPr>
          <a:lstStyle/>
          <a:p>
            <a:r>
              <a:rPr lang="en-US" sz="4800">
                <a:solidFill>
                  <a:srgbClr val="FFFFFF"/>
                </a:solidFill>
                <a:latin typeface="Baloo Tamma"/>
                <a:cs typeface="Baloo Tamma" panose="03080902040302020200" pitchFamily="66" charset="77"/>
              </a:rPr>
              <a:t>NEW YORK CITI BIKE </a:t>
            </a:r>
            <a:br>
              <a:rPr lang="en-US" sz="4800"/>
            </a:br>
            <a:endParaRPr lang="en-US" sz="4800"/>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a:xfrm>
            <a:off x="3126688" y="3300429"/>
            <a:ext cx="7464275" cy="633129"/>
          </a:xfrm>
        </p:spPr>
        <p:txBody>
          <a:bodyPr>
            <a:normAutofit/>
          </a:bodyPr>
          <a:lstStyle/>
          <a:p>
            <a:pPr algn="l">
              <a:lnSpc>
                <a:spcPct val="150000"/>
              </a:lnSpc>
            </a:pPr>
            <a:r>
              <a:rPr lang="en-US" b="1" dirty="0" err="1">
                <a:solidFill>
                  <a:srgbClr val="FFFFFF"/>
                </a:solidFill>
                <a:latin typeface="Aharoni" panose="02010803020104030203" pitchFamily="2" charset="-79"/>
                <a:cs typeface="Aharoni" panose="02010803020104030203" pitchFamily="2" charset="-79"/>
              </a:rPr>
              <a:t>Cece</a:t>
            </a:r>
            <a:r>
              <a:rPr lang="en-US" b="1" dirty="0">
                <a:solidFill>
                  <a:srgbClr val="FFFFFF"/>
                </a:solidFill>
                <a:latin typeface="Aharoni" panose="02010803020104030203" pitchFamily="2" charset="-79"/>
                <a:cs typeface="Aharoni" panose="02010803020104030203" pitchFamily="2" charset="-79"/>
              </a:rPr>
              <a:t> Li, Jackie Tang, Lucas </a:t>
            </a:r>
            <a:r>
              <a:rPr lang="en-US" b="1" dirty="0" err="1">
                <a:solidFill>
                  <a:srgbClr val="FFFFFF"/>
                </a:solidFill>
                <a:latin typeface="Aharoni" panose="02010803020104030203" pitchFamily="2" charset="-79"/>
                <a:cs typeface="Aharoni" panose="02010803020104030203" pitchFamily="2" charset="-79"/>
              </a:rPr>
              <a:t>Balsinde</a:t>
            </a:r>
            <a:r>
              <a:rPr lang="en-US" b="1" dirty="0">
                <a:solidFill>
                  <a:srgbClr val="FFFFFF"/>
                </a:solidFill>
                <a:latin typeface="Aharoni" panose="02010803020104030203" pitchFamily="2" charset="-79"/>
                <a:cs typeface="Aharoni" panose="02010803020104030203" pitchFamily="2" charset="-79"/>
              </a:rPr>
              <a:t>, </a:t>
            </a:r>
            <a:r>
              <a:rPr lang="en-US" b="1" dirty="0" err="1">
                <a:solidFill>
                  <a:srgbClr val="FFFFFF"/>
                </a:solidFill>
                <a:latin typeface="Aharoni" panose="02010803020104030203" pitchFamily="2" charset="-79"/>
                <a:cs typeface="Aharoni" panose="02010803020104030203" pitchFamily="2" charset="-79"/>
              </a:rPr>
              <a:t>Zhizhuo</a:t>
            </a:r>
            <a:r>
              <a:rPr lang="en-US" b="1" dirty="0">
                <a:solidFill>
                  <a:srgbClr val="FFFFFF"/>
                </a:solidFill>
                <a:latin typeface="Aharoni" panose="02010803020104030203" pitchFamily="2" charset="-79"/>
                <a:cs typeface="Aharoni" panose="02010803020104030203" pitchFamily="2" charset="-79"/>
              </a:rPr>
              <a:t> Li</a:t>
            </a:r>
          </a:p>
          <a:p>
            <a:endParaRPr lang="en-US" dirty="0"/>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9ACDE1-56CD-47D5-9D71-3361E5C6DF85}"/>
              </a:ext>
            </a:extLst>
          </p:cNvPr>
          <p:cNvSpPr/>
          <p:nvPr/>
        </p:nvSpPr>
        <p:spPr>
          <a:xfrm>
            <a:off x="1112429" y="872880"/>
            <a:ext cx="9664165" cy="55165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hidden="1">
            <a:extLst>
              <a:ext uri="{FF2B5EF4-FFF2-40B4-BE49-F238E27FC236}">
                <a16:creationId xmlns:a16="http://schemas.microsoft.com/office/drawing/2014/main" id="{7842CAD7-3B3C-874F-BF50-94BEEE2B9592}"/>
              </a:ext>
            </a:extLst>
          </p:cNvPr>
          <p:cNvSpPr>
            <a:spLocks noGrp="1"/>
          </p:cNvSpPr>
          <p:nvPr>
            <p:ph type="body" sz="quarter" idx="16"/>
          </p:nvPr>
        </p:nvSpPr>
        <p:spPr/>
        <p:txBody>
          <a:bodyPr/>
          <a:lstStyle/>
          <a:p>
            <a:endParaRPr lang="en-US"/>
          </a:p>
        </p:txBody>
      </p:sp>
      <p:sp>
        <p:nvSpPr>
          <p:cNvPr id="6" name="Subtitle 5">
            <a:extLst>
              <a:ext uri="{FF2B5EF4-FFF2-40B4-BE49-F238E27FC236}">
                <a16:creationId xmlns:a16="http://schemas.microsoft.com/office/drawing/2014/main" id="{95CFE1A3-C72B-0B48-BF80-C77991D64C97}"/>
              </a:ext>
            </a:extLst>
          </p:cNvPr>
          <p:cNvSpPr>
            <a:spLocks noGrp="1"/>
          </p:cNvSpPr>
          <p:nvPr>
            <p:ph type="subTitle" idx="1"/>
          </p:nvPr>
        </p:nvSpPr>
        <p:spPr>
          <a:xfrm>
            <a:off x="1465333" y="1403868"/>
            <a:ext cx="9362811" cy="4800600"/>
          </a:xfrm>
        </p:spPr>
        <p:txBody>
          <a:bodyPr>
            <a:normAutofit/>
          </a:bodyPr>
          <a:lstStyle/>
          <a:p>
            <a:pPr marL="285750" indent="-285750">
              <a:buFont typeface="Arial" panose="020B0604020202020204" pitchFamily="34" charset="0"/>
              <a:buChar char="•"/>
            </a:pPr>
            <a:r>
              <a:rPr lang="en-US" sz="2400"/>
              <a:t>The use of multiple fact tables: </a:t>
            </a:r>
          </a:p>
          <a:p>
            <a:pPr marL="742950" lvl="1" indent="-285750" algn="l">
              <a:buFont typeface="Arial" panose="020B0604020202020204" pitchFamily="34" charset="0"/>
              <a:buChar char="•"/>
            </a:pPr>
            <a:r>
              <a:rPr lang="en-US" sz="2000"/>
              <a:t>Weather and </a:t>
            </a:r>
            <a:r>
              <a:rPr lang="en-US" sz="2000" err="1"/>
              <a:t>covid</a:t>
            </a:r>
            <a:r>
              <a:rPr lang="en-US" sz="2000"/>
              <a:t> data contain measures rather than categorical variables</a:t>
            </a:r>
          </a:p>
          <a:p>
            <a:pPr marL="742950" lvl="1" indent="-285750" algn="l">
              <a:buFont typeface="Arial" panose="020B0604020202020204" pitchFamily="34" charset="0"/>
              <a:buChar char="•"/>
            </a:pPr>
            <a:r>
              <a:rPr lang="en-US" sz="2000">
                <a:ea typeface="+mn-lt"/>
                <a:cs typeface="+mn-lt"/>
              </a:rPr>
              <a:t>Unique id</a:t>
            </a:r>
            <a:r>
              <a:rPr lang="en-US" sz="2000"/>
              <a:t> of </a:t>
            </a:r>
            <a:r>
              <a:rPr lang="en-US" sz="2000" err="1"/>
              <a:t>fact_weather</a:t>
            </a:r>
            <a:r>
              <a:rPr lang="en-US" sz="2000"/>
              <a:t> and </a:t>
            </a:r>
            <a:r>
              <a:rPr lang="en-US" sz="2000" err="1"/>
              <a:t>fact_covid</a:t>
            </a:r>
            <a:r>
              <a:rPr lang="en-US" sz="2000"/>
              <a:t> </a:t>
            </a:r>
            <a:endParaRPr lang="en-US" sz="2000">
              <a:ea typeface="+mn-lt"/>
              <a:cs typeface="+mn-lt"/>
            </a:endParaRPr>
          </a:p>
          <a:p>
            <a:pPr lvl="1" algn="l"/>
            <a:endParaRPr lang="en-US" sz="2000"/>
          </a:p>
          <a:p>
            <a:pPr lvl="1" algn="l"/>
            <a:endParaRPr lang="en-US" sz="2000"/>
          </a:p>
          <a:p>
            <a:pPr marL="285750" indent="-285750">
              <a:buFont typeface="Arial" panose="020B0604020202020204" pitchFamily="34" charset="0"/>
              <a:buChar char="•"/>
            </a:pPr>
            <a:r>
              <a:rPr lang="en-US" sz="2400">
                <a:solidFill>
                  <a:srgbClr val="C00000"/>
                </a:solidFill>
              </a:rPr>
              <a:t>Dimensional model </a:t>
            </a:r>
            <a:r>
              <a:rPr lang="en-US" sz="2400"/>
              <a:t>vs ER model:</a:t>
            </a:r>
          </a:p>
          <a:p>
            <a:pPr marL="742950" lvl="1" indent="-285750" algn="l">
              <a:buFont typeface="Arial" panose="020B0604020202020204" pitchFamily="34" charset="0"/>
              <a:buChar char="•"/>
            </a:pPr>
            <a:r>
              <a:rPr lang="en-US" sz="2000"/>
              <a:t>The data contain lots of historical data</a:t>
            </a:r>
          </a:p>
          <a:p>
            <a:pPr marL="742950" lvl="1" indent="-285750" algn="l">
              <a:buFont typeface="Arial" panose="020B0604020202020204" pitchFamily="34" charset="0"/>
              <a:buChar char="•"/>
            </a:pPr>
            <a:r>
              <a:rPr lang="en-US" sz="2000"/>
              <a:t>Standard framework and easier for user to understand </a:t>
            </a:r>
          </a:p>
          <a:p>
            <a:pPr marL="742950" lvl="1" indent="-285750" algn="l">
              <a:buFont typeface="Arial" panose="020B0604020202020204" pitchFamily="34" charset="0"/>
              <a:buChar char="•"/>
            </a:pPr>
            <a:r>
              <a:rPr lang="en-US" sz="2000"/>
              <a:t>Being able to accommodate unexpected new data elements and design changes. </a:t>
            </a:r>
          </a:p>
          <a:p>
            <a:pPr marL="742950" lvl="1" indent="-285750" algn="l">
              <a:buFont typeface="Arial" panose="020B0604020202020204" pitchFamily="34" charset="0"/>
              <a:buChar char="•"/>
            </a:pPr>
            <a:endParaRPr lang="en-US" sz="2000"/>
          </a:p>
          <a:p>
            <a:pPr marL="285750" indent="-285750">
              <a:buFont typeface="Arial" panose="020B0604020202020204" pitchFamily="34" charset="0"/>
              <a:buChar char="•"/>
            </a:pPr>
            <a:endParaRPr lang="en-US"/>
          </a:p>
          <a:p>
            <a:endParaRPr lang="en-US"/>
          </a:p>
        </p:txBody>
      </p:sp>
      <p:sp>
        <p:nvSpPr>
          <p:cNvPr id="9" name="Picture Placeholder 8" hidden="1">
            <a:extLst>
              <a:ext uri="{FF2B5EF4-FFF2-40B4-BE49-F238E27FC236}">
                <a16:creationId xmlns:a16="http://schemas.microsoft.com/office/drawing/2014/main" id="{B3940438-0E3B-8948-838F-683D007E5DEB}"/>
              </a:ext>
            </a:extLst>
          </p:cNvPr>
          <p:cNvSpPr>
            <a:spLocks noGrp="1"/>
          </p:cNvSpPr>
          <p:nvPr>
            <p:ph type="pic" sz="quarter" idx="11"/>
          </p:nvPr>
        </p:nvSpPr>
        <p:spPr/>
      </p:sp>
      <p:sp>
        <p:nvSpPr>
          <p:cNvPr id="12" name="TextBox 11">
            <a:extLst>
              <a:ext uri="{FF2B5EF4-FFF2-40B4-BE49-F238E27FC236}">
                <a16:creationId xmlns:a16="http://schemas.microsoft.com/office/drawing/2014/main" id="{AF321A55-315B-D047-A3E5-BB0C4D8AD3DC}"/>
              </a:ext>
            </a:extLst>
          </p:cNvPr>
          <p:cNvSpPr txBox="1"/>
          <p:nvPr/>
        </p:nvSpPr>
        <p:spPr>
          <a:xfrm>
            <a:off x="973953" y="151645"/>
            <a:ext cx="5645425" cy="66791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500" kern="1200">
                <a:latin typeface="+mj-lt"/>
                <a:ea typeface="+mj-ea"/>
                <a:cs typeface="+mj-cs"/>
              </a:rPr>
              <a:t>Other Design Considerations </a:t>
            </a:r>
            <a:endParaRPr lang="en-US" sz="1600" kern="1200">
              <a:latin typeface="+mj-lt"/>
              <a:ea typeface="+mj-ea"/>
              <a:cs typeface="+mj-cs"/>
            </a:endParaRPr>
          </a:p>
        </p:txBody>
      </p:sp>
      <p:sp>
        <p:nvSpPr>
          <p:cNvPr id="10" name="Rectangle 9">
            <a:extLst>
              <a:ext uri="{FF2B5EF4-FFF2-40B4-BE49-F238E27FC236}">
                <a16:creationId xmlns:a16="http://schemas.microsoft.com/office/drawing/2014/main" id="{79F0ED83-CBED-4EB4-B902-115D021F3C22}"/>
              </a:ext>
            </a:extLst>
          </p:cNvPr>
          <p:cNvSpPr/>
          <p:nvPr/>
        </p:nvSpPr>
        <p:spPr>
          <a:xfrm>
            <a:off x="443111" y="-1768"/>
            <a:ext cx="219018" cy="6857998"/>
          </a:xfrm>
          <a:prstGeom prst="rect">
            <a:avLst/>
          </a:prstGeom>
          <a:solidFill>
            <a:srgbClr val="E89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893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19132BFB-7BE6-412A-84B0-7C8D723E470B}"/>
              </a:ext>
            </a:extLst>
          </p:cNvPr>
          <p:cNvSpPr>
            <a:spLocks noGrp="1"/>
          </p:cNvSpPr>
          <p:nvPr>
            <p:ph sz="quarter" idx="13"/>
          </p:nvPr>
        </p:nvSpPr>
        <p:spPr>
          <a:xfrm>
            <a:off x="344914" y="1395742"/>
            <a:ext cx="6332630" cy="4800600"/>
          </a:xfrm>
        </p:spPr>
        <p:txBody>
          <a:bodyPr vert="horz" lIns="91440" tIns="45720" rIns="91440" bIns="45720" rtlCol="0" anchor="t">
            <a:noAutofit/>
          </a:bodyPr>
          <a:lstStyle/>
          <a:p>
            <a:r>
              <a:rPr lang="en-US" sz="2200"/>
              <a:t>Loading data </a:t>
            </a:r>
          </a:p>
          <a:p>
            <a:pPr lvl="2"/>
            <a:r>
              <a:rPr lang="en-US" sz="2000"/>
              <a:t>Mainly Import directly</a:t>
            </a:r>
          </a:p>
          <a:p>
            <a:pPr lvl="2"/>
            <a:r>
              <a:rPr lang="en-US" sz="2000"/>
              <a:t>Fix the data format </a:t>
            </a:r>
          </a:p>
          <a:p>
            <a:pPr lvl="2"/>
            <a:r>
              <a:rPr lang="en-US" sz="2000"/>
              <a:t>The order of importing based on dependency </a:t>
            </a:r>
          </a:p>
          <a:p>
            <a:pPr lvl="2"/>
            <a:r>
              <a:rPr lang="en-US" sz="2000"/>
              <a:t>Dimension tables vs. Fact table</a:t>
            </a:r>
            <a:r>
              <a:rPr lang="en-US" sz="2200"/>
              <a:t> </a:t>
            </a:r>
          </a:p>
          <a:p>
            <a:pPr marL="457200" lvl="2" indent="0">
              <a:buNone/>
            </a:pPr>
            <a:endParaRPr lang="en-US" sz="2200"/>
          </a:p>
          <a:p>
            <a:pPr lvl="1"/>
            <a:r>
              <a:rPr lang="en-US" sz="2200"/>
              <a:t>Dim </a:t>
            </a:r>
            <a:r>
              <a:rPr lang="en-US" sz="2200" err="1"/>
              <a:t>bus_stop_station</a:t>
            </a:r>
            <a:r>
              <a:rPr lang="en-US" sz="2200"/>
              <a:t> </a:t>
            </a:r>
          </a:p>
          <a:p>
            <a:pPr lvl="2"/>
            <a:r>
              <a:rPr lang="en-US" sz="2000"/>
              <a:t>The joint table between bus stop and Citi bike station </a:t>
            </a:r>
          </a:p>
          <a:p>
            <a:pPr lvl="2"/>
            <a:r>
              <a:rPr lang="en-US" sz="2000"/>
              <a:t>Insert shelter id (bus stop) and station id (</a:t>
            </a:r>
            <a:r>
              <a:rPr lang="en-US" sz="2000" err="1"/>
              <a:t>citi_bike</a:t>
            </a:r>
            <a:r>
              <a:rPr lang="en-US" sz="2000"/>
              <a:t>) </a:t>
            </a:r>
          </a:p>
          <a:p>
            <a:pPr lvl="2"/>
            <a:r>
              <a:rPr lang="en-US" sz="2000"/>
              <a:t>Set default values for distance as NULL initially </a:t>
            </a:r>
          </a:p>
          <a:p>
            <a:pPr lvl="2"/>
            <a:r>
              <a:rPr lang="en-US" sz="2000"/>
              <a:t>Use function to calculate the distance</a:t>
            </a:r>
          </a:p>
          <a:p>
            <a:pPr lvl="1"/>
            <a:endParaRPr lang="en-US" sz="2000"/>
          </a:p>
          <a:p>
            <a:pPr lvl="1"/>
            <a:endParaRPr lang="en-US" sz="2000"/>
          </a:p>
          <a:p>
            <a:pPr lvl="1"/>
            <a:endParaRPr lang="en-US" sz="2000"/>
          </a:p>
        </p:txBody>
      </p:sp>
      <p:sp>
        <p:nvSpPr>
          <p:cNvPr id="28" name="Text Placeholder 3">
            <a:extLst>
              <a:ext uri="{FF2B5EF4-FFF2-40B4-BE49-F238E27FC236}">
                <a16:creationId xmlns:a16="http://schemas.microsoft.com/office/drawing/2014/main" id="{764F9401-0343-4E3F-AD30-5A48C9E8A960}"/>
              </a:ext>
            </a:extLst>
          </p:cNvPr>
          <p:cNvSpPr>
            <a:spLocks noGrp="1"/>
          </p:cNvSpPr>
          <p:nvPr>
            <p:ph type="body" sz="quarter" idx="16"/>
          </p:nvPr>
        </p:nvSpPr>
        <p:spPr>
          <a:xfrm>
            <a:off x="381000" y="317859"/>
            <a:ext cx="10837333" cy="535531"/>
          </a:xfrm>
        </p:spPr>
        <p:txBody>
          <a:bodyPr vert="horz" wrap="square" lIns="91440" tIns="45720" rIns="91440" bIns="45720" rtlCol="0" anchor="t">
            <a:spAutoFit/>
          </a:bodyPr>
          <a:lstStyle/>
          <a:p>
            <a:r>
              <a:rPr lang="en-US" sz="3200">
                <a:solidFill>
                  <a:schemeClr val="tx1"/>
                </a:solidFill>
              </a:rPr>
              <a:t>Loading Data &amp; Calculations </a:t>
            </a:r>
            <a:endParaRPr lang="en-US" sz="1600">
              <a:solidFill>
                <a:schemeClr val="tx1"/>
              </a:solidFill>
            </a:endParaRPr>
          </a:p>
        </p:txBody>
      </p:sp>
      <p:sp>
        <p:nvSpPr>
          <p:cNvPr id="19" name="Slide Number Placeholder 4">
            <a:extLst>
              <a:ext uri="{FF2B5EF4-FFF2-40B4-BE49-F238E27FC236}">
                <a16:creationId xmlns:a16="http://schemas.microsoft.com/office/drawing/2014/main" id="{6369FBE7-6A95-4BC5-98B2-5005B505829A}"/>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11</a:t>
            </a:fld>
            <a:endParaRPr lang="en-US" noProof="0"/>
          </a:p>
        </p:txBody>
      </p:sp>
      <p:pic>
        <p:nvPicPr>
          <p:cNvPr id="6" name="Picture 5">
            <a:extLst>
              <a:ext uri="{FF2B5EF4-FFF2-40B4-BE49-F238E27FC236}">
                <a16:creationId xmlns:a16="http://schemas.microsoft.com/office/drawing/2014/main" id="{29454C8B-93D1-304A-A97D-F3DC979F2A03}"/>
              </a:ext>
            </a:extLst>
          </p:cNvPr>
          <p:cNvPicPr>
            <a:picLocks noChangeAspect="1"/>
          </p:cNvPicPr>
          <p:nvPr/>
        </p:nvPicPr>
        <p:blipFill>
          <a:blip r:embed="rId3"/>
          <a:stretch>
            <a:fillRect/>
          </a:stretch>
        </p:blipFill>
        <p:spPr>
          <a:xfrm>
            <a:off x="6681947" y="1581284"/>
            <a:ext cx="5222836" cy="3795760"/>
          </a:xfrm>
          <a:custGeom>
            <a:avLst/>
            <a:gdLst>
              <a:gd name="connsiteX0" fmla="*/ 0 w 5222836"/>
              <a:gd name="connsiteY0" fmla="*/ 0 h 3795760"/>
              <a:gd name="connsiteX1" fmla="*/ 757311 w 5222836"/>
              <a:gd name="connsiteY1" fmla="*/ 0 h 3795760"/>
              <a:gd name="connsiteX2" fmla="*/ 1514622 w 5222836"/>
              <a:gd name="connsiteY2" fmla="*/ 0 h 3795760"/>
              <a:gd name="connsiteX3" fmla="*/ 2167477 w 5222836"/>
              <a:gd name="connsiteY3" fmla="*/ 0 h 3795760"/>
              <a:gd name="connsiteX4" fmla="*/ 2872560 w 5222836"/>
              <a:gd name="connsiteY4" fmla="*/ 0 h 3795760"/>
              <a:gd name="connsiteX5" fmla="*/ 3473186 w 5222836"/>
              <a:gd name="connsiteY5" fmla="*/ 0 h 3795760"/>
              <a:gd name="connsiteX6" fmla="*/ 4126040 w 5222836"/>
              <a:gd name="connsiteY6" fmla="*/ 0 h 3795760"/>
              <a:gd name="connsiteX7" fmla="*/ 5222836 w 5222836"/>
              <a:gd name="connsiteY7" fmla="*/ 0 h 3795760"/>
              <a:gd name="connsiteX8" fmla="*/ 5222836 w 5222836"/>
              <a:gd name="connsiteY8" fmla="*/ 556711 h 3795760"/>
              <a:gd name="connsiteX9" fmla="*/ 5222836 w 5222836"/>
              <a:gd name="connsiteY9" fmla="*/ 1075465 h 3795760"/>
              <a:gd name="connsiteX10" fmla="*/ 5222836 w 5222836"/>
              <a:gd name="connsiteY10" fmla="*/ 1632177 h 3795760"/>
              <a:gd name="connsiteX11" fmla="*/ 5222836 w 5222836"/>
              <a:gd name="connsiteY11" fmla="*/ 2226846 h 3795760"/>
              <a:gd name="connsiteX12" fmla="*/ 5222836 w 5222836"/>
              <a:gd name="connsiteY12" fmla="*/ 2859473 h 3795760"/>
              <a:gd name="connsiteX13" fmla="*/ 5222836 w 5222836"/>
              <a:gd name="connsiteY13" fmla="*/ 3795760 h 3795760"/>
              <a:gd name="connsiteX14" fmla="*/ 4465525 w 5222836"/>
              <a:gd name="connsiteY14" fmla="*/ 3795760 h 3795760"/>
              <a:gd name="connsiteX15" fmla="*/ 3812670 w 5222836"/>
              <a:gd name="connsiteY15" fmla="*/ 3795760 h 3795760"/>
              <a:gd name="connsiteX16" fmla="*/ 3159816 w 5222836"/>
              <a:gd name="connsiteY16" fmla="*/ 3795760 h 3795760"/>
              <a:gd name="connsiteX17" fmla="*/ 2506961 w 5222836"/>
              <a:gd name="connsiteY17" fmla="*/ 3795760 h 3795760"/>
              <a:gd name="connsiteX18" fmla="*/ 1854107 w 5222836"/>
              <a:gd name="connsiteY18" fmla="*/ 3795760 h 3795760"/>
              <a:gd name="connsiteX19" fmla="*/ 1253481 w 5222836"/>
              <a:gd name="connsiteY19" fmla="*/ 3795760 h 3795760"/>
              <a:gd name="connsiteX20" fmla="*/ 0 w 5222836"/>
              <a:gd name="connsiteY20" fmla="*/ 3795760 h 3795760"/>
              <a:gd name="connsiteX21" fmla="*/ 0 w 5222836"/>
              <a:gd name="connsiteY21" fmla="*/ 3163133 h 3795760"/>
              <a:gd name="connsiteX22" fmla="*/ 0 w 5222836"/>
              <a:gd name="connsiteY22" fmla="*/ 2492549 h 3795760"/>
              <a:gd name="connsiteX23" fmla="*/ 0 w 5222836"/>
              <a:gd name="connsiteY23" fmla="*/ 1821965 h 3795760"/>
              <a:gd name="connsiteX24" fmla="*/ 0 w 5222836"/>
              <a:gd name="connsiteY24" fmla="*/ 1113423 h 3795760"/>
              <a:gd name="connsiteX25" fmla="*/ 0 w 5222836"/>
              <a:gd name="connsiteY25" fmla="*/ 0 h 3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22836" h="3795760" fill="none" extrusionOk="0">
                <a:moveTo>
                  <a:pt x="0" y="0"/>
                </a:moveTo>
                <a:cubicBezTo>
                  <a:pt x="336608" y="13613"/>
                  <a:pt x="403343" y="-24662"/>
                  <a:pt x="757311" y="0"/>
                </a:cubicBezTo>
                <a:cubicBezTo>
                  <a:pt x="1111279" y="24662"/>
                  <a:pt x="1345253" y="-12945"/>
                  <a:pt x="1514622" y="0"/>
                </a:cubicBezTo>
                <a:cubicBezTo>
                  <a:pt x="1683991" y="12945"/>
                  <a:pt x="1981830" y="10596"/>
                  <a:pt x="2167477" y="0"/>
                </a:cubicBezTo>
                <a:cubicBezTo>
                  <a:pt x="2353124" y="-10596"/>
                  <a:pt x="2548084" y="-30935"/>
                  <a:pt x="2872560" y="0"/>
                </a:cubicBezTo>
                <a:cubicBezTo>
                  <a:pt x="3197036" y="30935"/>
                  <a:pt x="3236057" y="27159"/>
                  <a:pt x="3473186" y="0"/>
                </a:cubicBezTo>
                <a:cubicBezTo>
                  <a:pt x="3710315" y="-27159"/>
                  <a:pt x="3988437" y="22489"/>
                  <a:pt x="4126040" y="0"/>
                </a:cubicBezTo>
                <a:cubicBezTo>
                  <a:pt x="4263643" y="-22489"/>
                  <a:pt x="4681991" y="32653"/>
                  <a:pt x="5222836" y="0"/>
                </a:cubicBezTo>
                <a:cubicBezTo>
                  <a:pt x="5233372" y="166434"/>
                  <a:pt x="5214987" y="413387"/>
                  <a:pt x="5222836" y="556711"/>
                </a:cubicBezTo>
                <a:cubicBezTo>
                  <a:pt x="5230685" y="700035"/>
                  <a:pt x="5213443" y="900075"/>
                  <a:pt x="5222836" y="1075465"/>
                </a:cubicBezTo>
                <a:cubicBezTo>
                  <a:pt x="5232229" y="1250855"/>
                  <a:pt x="5242187" y="1490958"/>
                  <a:pt x="5222836" y="1632177"/>
                </a:cubicBezTo>
                <a:cubicBezTo>
                  <a:pt x="5203485" y="1773396"/>
                  <a:pt x="5206978" y="1972194"/>
                  <a:pt x="5222836" y="2226846"/>
                </a:cubicBezTo>
                <a:cubicBezTo>
                  <a:pt x="5238694" y="2481498"/>
                  <a:pt x="5201379" y="2642401"/>
                  <a:pt x="5222836" y="2859473"/>
                </a:cubicBezTo>
                <a:cubicBezTo>
                  <a:pt x="5244293" y="3076545"/>
                  <a:pt x="5245205" y="3492088"/>
                  <a:pt x="5222836" y="3795760"/>
                </a:cubicBezTo>
                <a:cubicBezTo>
                  <a:pt x="4899457" y="3777843"/>
                  <a:pt x="4660688" y="3824209"/>
                  <a:pt x="4465525" y="3795760"/>
                </a:cubicBezTo>
                <a:cubicBezTo>
                  <a:pt x="4270362" y="3767311"/>
                  <a:pt x="4024507" y="3793034"/>
                  <a:pt x="3812670" y="3795760"/>
                </a:cubicBezTo>
                <a:cubicBezTo>
                  <a:pt x="3600834" y="3798486"/>
                  <a:pt x="3413645" y="3808465"/>
                  <a:pt x="3159816" y="3795760"/>
                </a:cubicBezTo>
                <a:cubicBezTo>
                  <a:pt x="2905987" y="3783055"/>
                  <a:pt x="2773583" y="3787408"/>
                  <a:pt x="2506961" y="3795760"/>
                </a:cubicBezTo>
                <a:cubicBezTo>
                  <a:pt x="2240339" y="3804112"/>
                  <a:pt x="2134554" y="3794681"/>
                  <a:pt x="1854107" y="3795760"/>
                </a:cubicBezTo>
                <a:cubicBezTo>
                  <a:pt x="1573660" y="3796839"/>
                  <a:pt x="1514252" y="3821797"/>
                  <a:pt x="1253481" y="3795760"/>
                </a:cubicBezTo>
                <a:cubicBezTo>
                  <a:pt x="992710" y="3769723"/>
                  <a:pt x="272947" y="3812973"/>
                  <a:pt x="0" y="3795760"/>
                </a:cubicBezTo>
                <a:cubicBezTo>
                  <a:pt x="30106" y="3509176"/>
                  <a:pt x="-26891" y="3321207"/>
                  <a:pt x="0" y="3163133"/>
                </a:cubicBezTo>
                <a:cubicBezTo>
                  <a:pt x="26891" y="3005059"/>
                  <a:pt x="-25809" y="2763627"/>
                  <a:pt x="0" y="2492549"/>
                </a:cubicBezTo>
                <a:cubicBezTo>
                  <a:pt x="25809" y="2221471"/>
                  <a:pt x="-23522" y="1996147"/>
                  <a:pt x="0" y="1821965"/>
                </a:cubicBezTo>
                <a:cubicBezTo>
                  <a:pt x="23522" y="1647783"/>
                  <a:pt x="-15869" y="1378956"/>
                  <a:pt x="0" y="1113423"/>
                </a:cubicBezTo>
                <a:cubicBezTo>
                  <a:pt x="15869" y="847890"/>
                  <a:pt x="-4811" y="553211"/>
                  <a:pt x="0" y="0"/>
                </a:cubicBezTo>
                <a:close/>
              </a:path>
              <a:path w="5222836" h="3795760" stroke="0" extrusionOk="0">
                <a:moveTo>
                  <a:pt x="0" y="0"/>
                </a:moveTo>
                <a:cubicBezTo>
                  <a:pt x="241519" y="-22182"/>
                  <a:pt x="370712" y="3973"/>
                  <a:pt x="600626" y="0"/>
                </a:cubicBezTo>
                <a:cubicBezTo>
                  <a:pt x="830540" y="-3973"/>
                  <a:pt x="947698" y="22168"/>
                  <a:pt x="1096796" y="0"/>
                </a:cubicBezTo>
                <a:cubicBezTo>
                  <a:pt x="1245894" y="-22168"/>
                  <a:pt x="1582852" y="-26926"/>
                  <a:pt x="1854107" y="0"/>
                </a:cubicBezTo>
                <a:cubicBezTo>
                  <a:pt x="2125362" y="26926"/>
                  <a:pt x="2273251" y="28701"/>
                  <a:pt x="2454733" y="0"/>
                </a:cubicBezTo>
                <a:cubicBezTo>
                  <a:pt x="2636215" y="-28701"/>
                  <a:pt x="2822448" y="-15201"/>
                  <a:pt x="3055359" y="0"/>
                </a:cubicBezTo>
                <a:cubicBezTo>
                  <a:pt x="3288270" y="15201"/>
                  <a:pt x="3598763" y="-19807"/>
                  <a:pt x="3812670" y="0"/>
                </a:cubicBezTo>
                <a:cubicBezTo>
                  <a:pt x="4026577" y="19807"/>
                  <a:pt x="4226686" y="20145"/>
                  <a:pt x="4361068" y="0"/>
                </a:cubicBezTo>
                <a:cubicBezTo>
                  <a:pt x="4495450" y="-20145"/>
                  <a:pt x="4887783" y="6765"/>
                  <a:pt x="5222836" y="0"/>
                </a:cubicBezTo>
                <a:cubicBezTo>
                  <a:pt x="5195000" y="343697"/>
                  <a:pt x="5198996" y="442994"/>
                  <a:pt x="5222836" y="708542"/>
                </a:cubicBezTo>
                <a:cubicBezTo>
                  <a:pt x="5246676" y="974090"/>
                  <a:pt x="5213396" y="1042549"/>
                  <a:pt x="5222836" y="1265253"/>
                </a:cubicBezTo>
                <a:cubicBezTo>
                  <a:pt x="5232276" y="1487957"/>
                  <a:pt x="5237726" y="1697546"/>
                  <a:pt x="5222836" y="1897880"/>
                </a:cubicBezTo>
                <a:cubicBezTo>
                  <a:pt x="5207946" y="2098214"/>
                  <a:pt x="5194254" y="2276158"/>
                  <a:pt x="5222836" y="2568464"/>
                </a:cubicBezTo>
                <a:cubicBezTo>
                  <a:pt x="5251418" y="2860770"/>
                  <a:pt x="5235850" y="2845806"/>
                  <a:pt x="5222836" y="3087218"/>
                </a:cubicBezTo>
                <a:cubicBezTo>
                  <a:pt x="5209822" y="3328630"/>
                  <a:pt x="5258138" y="3474698"/>
                  <a:pt x="5222836" y="3795760"/>
                </a:cubicBezTo>
                <a:cubicBezTo>
                  <a:pt x="5045456" y="3794157"/>
                  <a:pt x="4788492" y="3812621"/>
                  <a:pt x="4569982" y="3795760"/>
                </a:cubicBezTo>
                <a:cubicBezTo>
                  <a:pt x="4351472" y="3778899"/>
                  <a:pt x="4083865" y="3771815"/>
                  <a:pt x="3917127" y="3795760"/>
                </a:cubicBezTo>
                <a:cubicBezTo>
                  <a:pt x="3750390" y="3819705"/>
                  <a:pt x="3319548" y="3787085"/>
                  <a:pt x="3159816" y="3795760"/>
                </a:cubicBezTo>
                <a:cubicBezTo>
                  <a:pt x="3000084" y="3804435"/>
                  <a:pt x="2775814" y="3816964"/>
                  <a:pt x="2506961" y="3795760"/>
                </a:cubicBezTo>
                <a:cubicBezTo>
                  <a:pt x="2238108" y="3774556"/>
                  <a:pt x="2167573" y="3816498"/>
                  <a:pt x="2010792" y="3795760"/>
                </a:cubicBezTo>
                <a:cubicBezTo>
                  <a:pt x="1854011" y="3775022"/>
                  <a:pt x="1591137" y="3776540"/>
                  <a:pt x="1462394" y="3795760"/>
                </a:cubicBezTo>
                <a:cubicBezTo>
                  <a:pt x="1333651" y="3814980"/>
                  <a:pt x="961273" y="3796647"/>
                  <a:pt x="705083" y="3795760"/>
                </a:cubicBezTo>
                <a:cubicBezTo>
                  <a:pt x="448893" y="3794873"/>
                  <a:pt x="201996" y="3771043"/>
                  <a:pt x="0" y="3795760"/>
                </a:cubicBezTo>
                <a:cubicBezTo>
                  <a:pt x="14084" y="3640301"/>
                  <a:pt x="-23249" y="3410240"/>
                  <a:pt x="0" y="3239049"/>
                </a:cubicBezTo>
                <a:cubicBezTo>
                  <a:pt x="23249" y="3067858"/>
                  <a:pt x="-20436" y="2845382"/>
                  <a:pt x="0" y="2644379"/>
                </a:cubicBezTo>
                <a:cubicBezTo>
                  <a:pt x="20436" y="2443376"/>
                  <a:pt x="-9520" y="2251082"/>
                  <a:pt x="0" y="2125626"/>
                </a:cubicBezTo>
                <a:cubicBezTo>
                  <a:pt x="9520" y="2000170"/>
                  <a:pt x="-21134" y="1749020"/>
                  <a:pt x="0" y="1606872"/>
                </a:cubicBezTo>
                <a:cubicBezTo>
                  <a:pt x="21134" y="1464724"/>
                  <a:pt x="2420" y="1197996"/>
                  <a:pt x="0" y="936287"/>
                </a:cubicBezTo>
                <a:cubicBezTo>
                  <a:pt x="-2420" y="674578"/>
                  <a:pt x="-2664" y="388777"/>
                  <a:pt x="0" y="0"/>
                </a:cubicBezTo>
                <a:close/>
              </a:path>
            </a:pathLst>
          </a:custGeom>
          <a:ln w="22225" cmpd="sng">
            <a:solidFill>
              <a:srgbClr val="E89A27">
                <a:alpha val="90000"/>
              </a:srgbClr>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p:spPr>
      </p:pic>
    </p:spTree>
    <p:extLst>
      <p:ext uri="{BB962C8B-B14F-4D97-AF65-F5344CB8AC3E}">
        <p14:creationId xmlns:p14="http://schemas.microsoft.com/office/powerpoint/2010/main" val="215319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52BEA0-C69E-114D-B451-B54908E1BB2D}"/>
              </a:ext>
            </a:extLst>
          </p:cNvPr>
          <p:cNvPicPr>
            <a:picLocks noChangeAspect="1"/>
          </p:cNvPicPr>
          <p:nvPr/>
        </p:nvPicPr>
        <p:blipFill>
          <a:blip r:embed="rId3"/>
          <a:srcRect t="92" b="92"/>
          <a:stretch/>
        </p:blipFill>
        <p:spPr>
          <a:xfrm>
            <a:off x="-1248" y="-20850"/>
            <a:ext cx="12191980" cy="6857990"/>
          </a:xfrm>
          <a:prstGeom prst="rect">
            <a:avLst/>
          </a:prstGeom>
          <a:noFill/>
        </p:spPr>
      </p:pic>
      <p:sp>
        <p:nvSpPr>
          <p:cNvPr id="6" name="Slide Number Placeholder 5" hidden="1">
            <a:extLst>
              <a:ext uri="{FF2B5EF4-FFF2-40B4-BE49-F238E27FC236}">
                <a16:creationId xmlns:a16="http://schemas.microsoft.com/office/drawing/2014/main" id="{EA2A1F48-D2C0-5548-9D24-A424210D8306}"/>
              </a:ext>
            </a:extLst>
          </p:cNvPr>
          <p:cNvSpPr>
            <a:spLocks noGrp="1"/>
          </p:cNvSpPr>
          <p:nvPr>
            <p:ph type="sldNum" sz="quarter" idx="4294967295"/>
          </p:nvPr>
        </p:nvSpPr>
        <p:spPr>
          <a:xfrm>
            <a:off x="628788" y="6339840"/>
            <a:ext cx="302281" cy="365760"/>
          </a:xfrm>
          <a:prstGeom prst="rect">
            <a:avLst/>
          </a:prstGeom>
        </p:spPr>
        <p:txBody>
          <a:bodyPr anchor="ctr">
            <a:normAutofit fontScale="62500" lnSpcReduction="20000"/>
          </a:bodyPr>
          <a:lstStyle/>
          <a:p>
            <a:pPr>
              <a:spcAft>
                <a:spcPts val="600"/>
              </a:spcAft>
            </a:pPr>
            <a:fld id="{4FAB73BC-B049-4115-A692-8D63A059BFB8}" type="slidenum">
              <a:rPr lang="en-US" noProof="0" smtClean="0"/>
              <a:pPr>
                <a:spcAft>
                  <a:spcPts val="600"/>
                </a:spcAft>
              </a:pPr>
              <a:t>12</a:t>
            </a:fld>
            <a:endParaRPr lang="en-US" noProof="0"/>
          </a:p>
        </p:txBody>
      </p:sp>
      <p:sp>
        <p:nvSpPr>
          <p:cNvPr id="2" name="Rectangle 1">
            <a:extLst>
              <a:ext uri="{FF2B5EF4-FFF2-40B4-BE49-F238E27FC236}">
                <a16:creationId xmlns:a16="http://schemas.microsoft.com/office/drawing/2014/main" id="{1DD70410-634D-4BE7-8E78-465696EBBA2D}"/>
              </a:ext>
            </a:extLst>
          </p:cNvPr>
          <p:cNvSpPr/>
          <p:nvPr/>
        </p:nvSpPr>
        <p:spPr>
          <a:xfrm>
            <a:off x="2516107" y="2025700"/>
            <a:ext cx="6778716" cy="233397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  </a:t>
            </a:r>
          </a:p>
        </p:txBody>
      </p:sp>
      <p:sp>
        <p:nvSpPr>
          <p:cNvPr id="10" name="TextBox 9">
            <a:extLst>
              <a:ext uri="{FF2B5EF4-FFF2-40B4-BE49-F238E27FC236}">
                <a16:creationId xmlns:a16="http://schemas.microsoft.com/office/drawing/2014/main" id="{E3A5AFE7-9286-8345-AFB9-05238A7918D9}"/>
              </a:ext>
            </a:extLst>
          </p:cNvPr>
          <p:cNvSpPr txBox="1"/>
          <p:nvPr/>
        </p:nvSpPr>
        <p:spPr>
          <a:xfrm>
            <a:off x="2965568" y="2322760"/>
            <a:ext cx="5895176" cy="1724575"/>
          </a:xfrm>
          <a:prstGeom prst="rect">
            <a:avLst/>
          </a:prstGeom>
          <a:noFill/>
          <a:ln>
            <a:solidFill>
              <a:schemeClr val="bg1"/>
            </a:solidFill>
          </a:ln>
        </p:spPr>
        <p:txBody>
          <a:bodyPr wrap="square" lIns="91440" tIns="45720" rIns="91440" bIns="45720" rtlCol="0" anchor="t">
            <a:spAutoFit/>
          </a:bodyPr>
          <a:lstStyle/>
          <a:p>
            <a:pPr algn="ctr">
              <a:lnSpc>
                <a:spcPct val="150000"/>
              </a:lnSpc>
            </a:pPr>
            <a:r>
              <a:rPr lang="en-US" sz="6000">
                <a:solidFill>
                  <a:schemeClr val="bg1"/>
                </a:solidFill>
              </a:rPr>
              <a:t>MySQL Queries</a:t>
            </a:r>
          </a:p>
          <a:p>
            <a:pPr algn="ctr">
              <a:lnSpc>
                <a:spcPct val="150000"/>
              </a:lnSpc>
            </a:pPr>
            <a:endParaRPr lang="en-US" sz="1200">
              <a:solidFill>
                <a:schemeClr val="bg1"/>
              </a:solidFill>
            </a:endParaRPr>
          </a:p>
        </p:txBody>
      </p:sp>
    </p:spTree>
    <p:extLst>
      <p:ext uri="{BB962C8B-B14F-4D97-AF65-F5344CB8AC3E}">
        <p14:creationId xmlns:p14="http://schemas.microsoft.com/office/powerpoint/2010/main" val="1304616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569345-CC7F-4FFE-A945-F78127287C6C}"/>
              </a:ext>
            </a:extLst>
          </p:cNvPr>
          <p:cNvSpPr>
            <a:spLocks noGrp="1"/>
          </p:cNvSpPr>
          <p:nvPr>
            <p:ph type="sldNum" sz="quarter" idx="4"/>
          </p:nvPr>
        </p:nvSpPr>
        <p:spPr/>
        <p:txBody>
          <a:bodyPr/>
          <a:lstStyle/>
          <a:p>
            <a:fld id="{4FAB73BC-B049-4115-A692-8D63A059BFB8}" type="slidenum">
              <a:rPr lang="en-US" smtClean="0"/>
              <a:pPr/>
              <a:t>13</a:t>
            </a:fld>
            <a:endParaRPr lang="en-US"/>
          </a:p>
        </p:txBody>
      </p:sp>
      <p:sp>
        <p:nvSpPr>
          <p:cNvPr id="2" name="Rectangle: Rounded Corners 1">
            <a:extLst>
              <a:ext uri="{FF2B5EF4-FFF2-40B4-BE49-F238E27FC236}">
                <a16:creationId xmlns:a16="http://schemas.microsoft.com/office/drawing/2014/main" id="{44869F70-9D54-4830-9397-91E1F5F30585}"/>
              </a:ext>
            </a:extLst>
          </p:cNvPr>
          <p:cNvSpPr/>
          <p:nvPr/>
        </p:nvSpPr>
        <p:spPr>
          <a:xfrm>
            <a:off x="2554857" y="2306848"/>
            <a:ext cx="6135537" cy="1800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200">
              <a:ea typeface="+mn-lt"/>
              <a:cs typeface="+mn-lt"/>
            </a:endParaRPr>
          </a:p>
          <a:p>
            <a:pPr algn="ctr">
              <a:lnSpc>
                <a:spcPct val="150000"/>
              </a:lnSpc>
            </a:pPr>
            <a:r>
              <a:rPr lang="en-US" sz="3200">
                <a:ea typeface="+mn-lt"/>
                <a:cs typeface="+mn-lt"/>
              </a:rPr>
              <a:t>I. Factors affect trips of </a:t>
            </a:r>
            <a:r>
              <a:rPr lang="en-US" sz="3200" err="1">
                <a:ea typeface="+mn-lt"/>
                <a:cs typeface="+mn-lt"/>
              </a:rPr>
              <a:t>citi</a:t>
            </a:r>
            <a:r>
              <a:rPr lang="en-US" sz="3200">
                <a:ea typeface="+mn-lt"/>
                <a:cs typeface="+mn-lt"/>
              </a:rPr>
              <a:t> bike (weather and </a:t>
            </a:r>
            <a:r>
              <a:rPr lang="en-US" sz="3200" err="1">
                <a:ea typeface="+mn-lt"/>
                <a:cs typeface="+mn-lt"/>
              </a:rPr>
              <a:t>covid</a:t>
            </a:r>
            <a:r>
              <a:rPr lang="en-US" sz="3200">
                <a:ea typeface="+mn-lt"/>
                <a:cs typeface="+mn-lt"/>
              </a:rPr>
              <a:t>)</a:t>
            </a:r>
            <a:endParaRPr lang="en-US"/>
          </a:p>
          <a:p>
            <a:pPr algn="ctr">
              <a:lnSpc>
                <a:spcPct val="150000"/>
              </a:lnSpc>
            </a:pPr>
            <a:endParaRPr lang="en-US" sz="3200"/>
          </a:p>
        </p:txBody>
      </p:sp>
    </p:spTree>
    <p:extLst>
      <p:ext uri="{BB962C8B-B14F-4D97-AF65-F5344CB8AC3E}">
        <p14:creationId xmlns:p14="http://schemas.microsoft.com/office/powerpoint/2010/main" val="1661939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30E9D1-B34B-431D-83EC-12C405C49450}"/>
              </a:ext>
            </a:extLst>
          </p:cNvPr>
          <p:cNvSpPr/>
          <p:nvPr/>
        </p:nvSpPr>
        <p:spPr>
          <a:xfrm>
            <a:off x="-719" y="-719"/>
            <a:ext cx="12166839" cy="808727"/>
          </a:xfrm>
          <a:prstGeom prst="rect">
            <a:avLst/>
          </a:prstGeom>
          <a:solidFill>
            <a:srgbClr val="43467B">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C40FB45-A2B9-4735-BEEC-80508B34DCB5}"/>
              </a:ext>
            </a:extLst>
          </p:cNvPr>
          <p:cNvSpPr>
            <a:spLocks noGrp="1"/>
          </p:cNvSpPr>
          <p:nvPr>
            <p:ph type="sldNum" sz="quarter" idx="4"/>
          </p:nvPr>
        </p:nvSpPr>
        <p:spPr/>
        <p:txBody>
          <a:bodyPr/>
          <a:lstStyle/>
          <a:p>
            <a:fld id="{4FAB73BC-B049-4115-A692-8D63A059BFB8}" type="slidenum">
              <a:rPr lang="en-US" smtClean="0"/>
              <a:pPr/>
              <a:t>14</a:t>
            </a:fld>
            <a:endParaRPr lang="en-US"/>
          </a:p>
        </p:txBody>
      </p:sp>
      <p:pic>
        <p:nvPicPr>
          <p:cNvPr id="13" name="图片 13" descr="表格&#10;&#10;已自动生成说明">
            <a:extLst>
              <a:ext uri="{FF2B5EF4-FFF2-40B4-BE49-F238E27FC236}">
                <a16:creationId xmlns:a16="http://schemas.microsoft.com/office/drawing/2014/main" id="{C471AEFA-2D69-4F28-9D99-45412DB601D8}"/>
              </a:ext>
            </a:extLst>
          </p:cNvPr>
          <p:cNvPicPr>
            <a:picLocks noChangeAspect="1"/>
          </p:cNvPicPr>
          <p:nvPr/>
        </p:nvPicPr>
        <p:blipFill>
          <a:blip r:embed="rId2"/>
          <a:stretch>
            <a:fillRect/>
          </a:stretch>
        </p:blipFill>
        <p:spPr>
          <a:xfrm>
            <a:off x="5401485" y="1229207"/>
            <a:ext cx="2814569" cy="2770048"/>
          </a:xfrm>
          <a:prstGeom prst="rect">
            <a:avLst/>
          </a:prstGeom>
          <a:ln>
            <a:noFill/>
          </a:ln>
          <a:effectLst>
            <a:outerShdw blurRad="190500" algn="tl" rotWithShape="0">
              <a:srgbClr val="000000">
                <a:alpha val="70000"/>
              </a:srgbClr>
            </a:outerShdw>
          </a:effectLst>
        </p:spPr>
      </p:pic>
      <p:pic>
        <p:nvPicPr>
          <p:cNvPr id="14" name="图片 14" descr="表格&#10;&#10;已自动生成说明">
            <a:extLst>
              <a:ext uri="{FF2B5EF4-FFF2-40B4-BE49-F238E27FC236}">
                <a16:creationId xmlns:a16="http://schemas.microsoft.com/office/drawing/2014/main" id="{3BF2159A-1344-4B3E-A320-E374A9295F55}"/>
              </a:ext>
            </a:extLst>
          </p:cNvPr>
          <p:cNvPicPr>
            <a:picLocks noChangeAspect="1"/>
          </p:cNvPicPr>
          <p:nvPr/>
        </p:nvPicPr>
        <p:blipFill>
          <a:blip r:embed="rId3"/>
          <a:stretch>
            <a:fillRect/>
          </a:stretch>
        </p:blipFill>
        <p:spPr>
          <a:xfrm>
            <a:off x="8631308" y="1208284"/>
            <a:ext cx="2980408" cy="2811556"/>
          </a:xfrm>
          <a:prstGeom prst="rect">
            <a:avLst/>
          </a:prstGeom>
          <a:ln>
            <a:noFill/>
          </a:ln>
          <a:effectLst>
            <a:outerShdw blurRad="190500" algn="tl" rotWithShape="0">
              <a:srgbClr val="000000">
                <a:alpha val="70000"/>
              </a:srgbClr>
            </a:outerShdw>
          </a:effectLst>
        </p:spPr>
      </p:pic>
      <p:pic>
        <p:nvPicPr>
          <p:cNvPr id="2" name="图片 4" descr="图形用户界面, 文本, 应用程序&#10;&#10;已自动生成说明">
            <a:extLst>
              <a:ext uri="{FF2B5EF4-FFF2-40B4-BE49-F238E27FC236}">
                <a16:creationId xmlns:a16="http://schemas.microsoft.com/office/drawing/2014/main" id="{EDB02FC6-6213-4BE5-99F1-9FFFEEC0AA7E}"/>
              </a:ext>
            </a:extLst>
          </p:cNvPr>
          <p:cNvPicPr>
            <a:picLocks noChangeAspect="1"/>
          </p:cNvPicPr>
          <p:nvPr/>
        </p:nvPicPr>
        <p:blipFill>
          <a:blip r:embed="rId4"/>
          <a:stretch>
            <a:fillRect/>
          </a:stretch>
        </p:blipFill>
        <p:spPr>
          <a:xfrm>
            <a:off x="351780" y="1204536"/>
            <a:ext cx="4570695" cy="4243810"/>
          </a:xfrm>
          <a:prstGeom prst="rect">
            <a:avLst/>
          </a:prstGeom>
          <a:ln w="28575" cap="sq">
            <a:solidFill>
              <a:srgbClr val="43467B"/>
            </a:solidFill>
            <a:prstDash val="solid"/>
            <a:miter lim="800000"/>
            <a:extLst>
              <a:ext uri="{C807C97D-BFC1-408E-A445-0C87EB9F89A2}">
                <ask:lineSketchStyleProps xmlns:ask="http://schemas.microsoft.com/office/drawing/2018/sketchyshapes" sd="1647863092">
                  <a:custGeom>
                    <a:avLst/>
                    <a:gdLst>
                      <a:gd name="connsiteX0" fmla="*/ 0 w 5171658"/>
                      <a:gd name="connsiteY0" fmla="*/ 0 h 3629178"/>
                      <a:gd name="connsiteX1" fmla="*/ 646457 w 5171658"/>
                      <a:gd name="connsiteY1" fmla="*/ 0 h 3629178"/>
                      <a:gd name="connsiteX2" fmla="*/ 1189481 w 5171658"/>
                      <a:gd name="connsiteY2" fmla="*/ 0 h 3629178"/>
                      <a:gd name="connsiteX3" fmla="*/ 1939372 w 5171658"/>
                      <a:gd name="connsiteY3" fmla="*/ 0 h 3629178"/>
                      <a:gd name="connsiteX4" fmla="*/ 2482396 w 5171658"/>
                      <a:gd name="connsiteY4" fmla="*/ 0 h 3629178"/>
                      <a:gd name="connsiteX5" fmla="*/ 3025420 w 5171658"/>
                      <a:gd name="connsiteY5" fmla="*/ 0 h 3629178"/>
                      <a:gd name="connsiteX6" fmla="*/ 3723594 w 5171658"/>
                      <a:gd name="connsiteY6" fmla="*/ 0 h 3629178"/>
                      <a:gd name="connsiteX7" fmla="*/ 4214901 w 5171658"/>
                      <a:gd name="connsiteY7" fmla="*/ 0 h 3629178"/>
                      <a:gd name="connsiteX8" fmla="*/ 5171658 w 5171658"/>
                      <a:gd name="connsiteY8" fmla="*/ 0 h 3629178"/>
                      <a:gd name="connsiteX9" fmla="*/ 5171658 w 5171658"/>
                      <a:gd name="connsiteY9" fmla="*/ 677447 h 3629178"/>
                      <a:gd name="connsiteX10" fmla="*/ 5171658 w 5171658"/>
                      <a:gd name="connsiteY10" fmla="*/ 1282310 h 3629178"/>
                      <a:gd name="connsiteX11" fmla="*/ 5171658 w 5171658"/>
                      <a:gd name="connsiteY11" fmla="*/ 1959756 h 3629178"/>
                      <a:gd name="connsiteX12" fmla="*/ 5171658 w 5171658"/>
                      <a:gd name="connsiteY12" fmla="*/ 2528327 h 3629178"/>
                      <a:gd name="connsiteX13" fmla="*/ 5171658 w 5171658"/>
                      <a:gd name="connsiteY13" fmla="*/ 3060607 h 3629178"/>
                      <a:gd name="connsiteX14" fmla="*/ 5171658 w 5171658"/>
                      <a:gd name="connsiteY14" fmla="*/ 3629178 h 3629178"/>
                      <a:gd name="connsiteX15" fmla="*/ 4680350 w 5171658"/>
                      <a:gd name="connsiteY15" fmla="*/ 3629178 h 3629178"/>
                      <a:gd name="connsiteX16" fmla="*/ 4085610 w 5171658"/>
                      <a:gd name="connsiteY16" fmla="*/ 3629178 h 3629178"/>
                      <a:gd name="connsiteX17" fmla="*/ 3387436 w 5171658"/>
                      <a:gd name="connsiteY17" fmla="*/ 3629178 h 3629178"/>
                      <a:gd name="connsiteX18" fmla="*/ 2637546 w 5171658"/>
                      <a:gd name="connsiteY18" fmla="*/ 3629178 h 3629178"/>
                      <a:gd name="connsiteX19" fmla="*/ 1939372 w 5171658"/>
                      <a:gd name="connsiteY19" fmla="*/ 3629178 h 3629178"/>
                      <a:gd name="connsiteX20" fmla="*/ 1344631 w 5171658"/>
                      <a:gd name="connsiteY20" fmla="*/ 3629178 h 3629178"/>
                      <a:gd name="connsiteX21" fmla="*/ 698174 w 5171658"/>
                      <a:gd name="connsiteY21" fmla="*/ 3629178 h 3629178"/>
                      <a:gd name="connsiteX22" fmla="*/ 0 w 5171658"/>
                      <a:gd name="connsiteY22" fmla="*/ 3629178 h 3629178"/>
                      <a:gd name="connsiteX23" fmla="*/ 0 w 5171658"/>
                      <a:gd name="connsiteY23" fmla="*/ 3096899 h 3629178"/>
                      <a:gd name="connsiteX24" fmla="*/ 0 w 5171658"/>
                      <a:gd name="connsiteY24" fmla="*/ 2600911 h 3629178"/>
                      <a:gd name="connsiteX25" fmla="*/ 0 w 5171658"/>
                      <a:gd name="connsiteY25" fmla="*/ 2032340 h 3629178"/>
                      <a:gd name="connsiteX26" fmla="*/ 0 w 5171658"/>
                      <a:gd name="connsiteY26" fmla="*/ 1536352 h 3629178"/>
                      <a:gd name="connsiteX27" fmla="*/ 0 w 5171658"/>
                      <a:gd name="connsiteY27" fmla="*/ 1040364 h 3629178"/>
                      <a:gd name="connsiteX28" fmla="*/ 0 w 5171658"/>
                      <a:gd name="connsiteY28" fmla="*/ 544377 h 3629178"/>
                      <a:gd name="connsiteX29" fmla="*/ 0 w 5171658"/>
                      <a:gd name="connsiteY29" fmla="*/ 0 h 362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71658" h="3629178" fill="none" extrusionOk="0">
                        <a:moveTo>
                          <a:pt x="0" y="0"/>
                        </a:moveTo>
                        <a:cubicBezTo>
                          <a:pt x="247080" y="28950"/>
                          <a:pt x="403652" y="11112"/>
                          <a:pt x="646457" y="0"/>
                        </a:cubicBezTo>
                        <a:cubicBezTo>
                          <a:pt x="889262" y="-11112"/>
                          <a:pt x="1065924" y="23492"/>
                          <a:pt x="1189481" y="0"/>
                        </a:cubicBezTo>
                        <a:cubicBezTo>
                          <a:pt x="1313038" y="-23492"/>
                          <a:pt x="1770512" y="-25104"/>
                          <a:pt x="1939372" y="0"/>
                        </a:cubicBezTo>
                        <a:cubicBezTo>
                          <a:pt x="2108232" y="25104"/>
                          <a:pt x="2370795" y="16853"/>
                          <a:pt x="2482396" y="0"/>
                        </a:cubicBezTo>
                        <a:cubicBezTo>
                          <a:pt x="2593997" y="-16853"/>
                          <a:pt x="2809687" y="24963"/>
                          <a:pt x="3025420" y="0"/>
                        </a:cubicBezTo>
                        <a:cubicBezTo>
                          <a:pt x="3241153" y="-24963"/>
                          <a:pt x="3522574" y="-13602"/>
                          <a:pt x="3723594" y="0"/>
                        </a:cubicBezTo>
                        <a:cubicBezTo>
                          <a:pt x="3924614" y="13602"/>
                          <a:pt x="4081905" y="19809"/>
                          <a:pt x="4214901" y="0"/>
                        </a:cubicBezTo>
                        <a:cubicBezTo>
                          <a:pt x="4347897" y="-19809"/>
                          <a:pt x="4965489" y="-32574"/>
                          <a:pt x="5171658" y="0"/>
                        </a:cubicBezTo>
                        <a:cubicBezTo>
                          <a:pt x="5193942" y="172887"/>
                          <a:pt x="5182411" y="392587"/>
                          <a:pt x="5171658" y="677447"/>
                        </a:cubicBezTo>
                        <a:cubicBezTo>
                          <a:pt x="5160905" y="962307"/>
                          <a:pt x="5159682" y="1149534"/>
                          <a:pt x="5171658" y="1282310"/>
                        </a:cubicBezTo>
                        <a:cubicBezTo>
                          <a:pt x="5183634" y="1415086"/>
                          <a:pt x="5171130" y="1684889"/>
                          <a:pt x="5171658" y="1959756"/>
                        </a:cubicBezTo>
                        <a:cubicBezTo>
                          <a:pt x="5172186" y="2234623"/>
                          <a:pt x="5192490" y="2353999"/>
                          <a:pt x="5171658" y="2528327"/>
                        </a:cubicBezTo>
                        <a:cubicBezTo>
                          <a:pt x="5150826" y="2702655"/>
                          <a:pt x="5192592" y="2953314"/>
                          <a:pt x="5171658" y="3060607"/>
                        </a:cubicBezTo>
                        <a:cubicBezTo>
                          <a:pt x="5150724" y="3167900"/>
                          <a:pt x="5159842" y="3394453"/>
                          <a:pt x="5171658" y="3629178"/>
                        </a:cubicBezTo>
                        <a:cubicBezTo>
                          <a:pt x="5039395" y="3614124"/>
                          <a:pt x="4903416" y="3651978"/>
                          <a:pt x="4680350" y="3629178"/>
                        </a:cubicBezTo>
                        <a:cubicBezTo>
                          <a:pt x="4457284" y="3606378"/>
                          <a:pt x="4258210" y="3619353"/>
                          <a:pt x="4085610" y="3629178"/>
                        </a:cubicBezTo>
                        <a:cubicBezTo>
                          <a:pt x="3913010" y="3639003"/>
                          <a:pt x="3622432" y="3602270"/>
                          <a:pt x="3387436" y="3629178"/>
                        </a:cubicBezTo>
                        <a:cubicBezTo>
                          <a:pt x="3152440" y="3656086"/>
                          <a:pt x="2848896" y="3607467"/>
                          <a:pt x="2637546" y="3629178"/>
                        </a:cubicBezTo>
                        <a:cubicBezTo>
                          <a:pt x="2426196" y="3650890"/>
                          <a:pt x="2258193" y="3638330"/>
                          <a:pt x="1939372" y="3629178"/>
                        </a:cubicBezTo>
                        <a:cubicBezTo>
                          <a:pt x="1620551" y="3620026"/>
                          <a:pt x="1572721" y="3627733"/>
                          <a:pt x="1344631" y="3629178"/>
                        </a:cubicBezTo>
                        <a:cubicBezTo>
                          <a:pt x="1116541" y="3630623"/>
                          <a:pt x="998721" y="3644065"/>
                          <a:pt x="698174" y="3629178"/>
                        </a:cubicBezTo>
                        <a:cubicBezTo>
                          <a:pt x="397627" y="3614291"/>
                          <a:pt x="287531" y="3630936"/>
                          <a:pt x="0" y="3629178"/>
                        </a:cubicBezTo>
                        <a:cubicBezTo>
                          <a:pt x="16999" y="3416891"/>
                          <a:pt x="-25438" y="3284714"/>
                          <a:pt x="0" y="3096899"/>
                        </a:cubicBezTo>
                        <a:cubicBezTo>
                          <a:pt x="25438" y="2909084"/>
                          <a:pt x="12984" y="2806184"/>
                          <a:pt x="0" y="2600911"/>
                        </a:cubicBezTo>
                        <a:cubicBezTo>
                          <a:pt x="-12984" y="2395638"/>
                          <a:pt x="-19849" y="2306391"/>
                          <a:pt x="0" y="2032340"/>
                        </a:cubicBezTo>
                        <a:cubicBezTo>
                          <a:pt x="19849" y="1758289"/>
                          <a:pt x="11137" y="1663338"/>
                          <a:pt x="0" y="1536352"/>
                        </a:cubicBezTo>
                        <a:cubicBezTo>
                          <a:pt x="-11137" y="1409366"/>
                          <a:pt x="361" y="1264446"/>
                          <a:pt x="0" y="1040364"/>
                        </a:cubicBezTo>
                        <a:cubicBezTo>
                          <a:pt x="-361" y="816282"/>
                          <a:pt x="-4946" y="678250"/>
                          <a:pt x="0" y="544377"/>
                        </a:cubicBezTo>
                        <a:cubicBezTo>
                          <a:pt x="4946" y="410504"/>
                          <a:pt x="19265" y="191103"/>
                          <a:pt x="0" y="0"/>
                        </a:cubicBezTo>
                        <a:close/>
                      </a:path>
                      <a:path w="5171658" h="3629178" stroke="0" extrusionOk="0">
                        <a:moveTo>
                          <a:pt x="0" y="0"/>
                        </a:moveTo>
                        <a:cubicBezTo>
                          <a:pt x="319001" y="29838"/>
                          <a:pt x="338325" y="765"/>
                          <a:pt x="646457" y="0"/>
                        </a:cubicBezTo>
                        <a:cubicBezTo>
                          <a:pt x="954589" y="-765"/>
                          <a:pt x="1014298" y="15578"/>
                          <a:pt x="1189481" y="0"/>
                        </a:cubicBezTo>
                        <a:cubicBezTo>
                          <a:pt x="1364664" y="-15578"/>
                          <a:pt x="1570737" y="13528"/>
                          <a:pt x="1784222" y="0"/>
                        </a:cubicBezTo>
                        <a:cubicBezTo>
                          <a:pt x="1997707" y="-13528"/>
                          <a:pt x="2217298" y="-3937"/>
                          <a:pt x="2378963" y="0"/>
                        </a:cubicBezTo>
                        <a:cubicBezTo>
                          <a:pt x="2540628" y="3937"/>
                          <a:pt x="2894551" y="4120"/>
                          <a:pt x="3077137" y="0"/>
                        </a:cubicBezTo>
                        <a:cubicBezTo>
                          <a:pt x="3259723" y="-4120"/>
                          <a:pt x="3323062" y="-11290"/>
                          <a:pt x="3568444" y="0"/>
                        </a:cubicBezTo>
                        <a:cubicBezTo>
                          <a:pt x="3813826" y="11290"/>
                          <a:pt x="3919136" y="-19010"/>
                          <a:pt x="4214901" y="0"/>
                        </a:cubicBezTo>
                        <a:cubicBezTo>
                          <a:pt x="4510666" y="19010"/>
                          <a:pt x="4760750" y="8335"/>
                          <a:pt x="5171658" y="0"/>
                        </a:cubicBezTo>
                        <a:cubicBezTo>
                          <a:pt x="5188648" y="250487"/>
                          <a:pt x="5192202" y="445949"/>
                          <a:pt x="5171658" y="677447"/>
                        </a:cubicBezTo>
                        <a:cubicBezTo>
                          <a:pt x="5151114" y="908945"/>
                          <a:pt x="5168210" y="1087099"/>
                          <a:pt x="5171658" y="1246018"/>
                        </a:cubicBezTo>
                        <a:cubicBezTo>
                          <a:pt x="5175106" y="1404937"/>
                          <a:pt x="5175348" y="1626591"/>
                          <a:pt x="5171658" y="1778297"/>
                        </a:cubicBezTo>
                        <a:cubicBezTo>
                          <a:pt x="5167968" y="1930003"/>
                          <a:pt x="5199396" y="2189995"/>
                          <a:pt x="5171658" y="2346868"/>
                        </a:cubicBezTo>
                        <a:cubicBezTo>
                          <a:pt x="5143920" y="2503741"/>
                          <a:pt x="5158103" y="2824736"/>
                          <a:pt x="5171658" y="2951731"/>
                        </a:cubicBezTo>
                        <a:cubicBezTo>
                          <a:pt x="5185213" y="3078726"/>
                          <a:pt x="5143909" y="3427757"/>
                          <a:pt x="5171658" y="3629178"/>
                        </a:cubicBezTo>
                        <a:cubicBezTo>
                          <a:pt x="4897170" y="3614584"/>
                          <a:pt x="4681967" y="3627474"/>
                          <a:pt x="4525201" y="3629178"/>
                        </a:cubicBezTo>
                        <a:cubicBezTo>
                          <a:pt x="4368435" y="3630882"/>
                          <a:pt x="4102661" y="3610346"/>
                          <a:pt x="3982177" y="3629178"/>
                        </a:cubicBezTo>
                        <a:cubicBezTo>
                          <a:pt x="3861693" y="3648010"/>
                          <a:pt x="3642498" y="3608300"/>
                          <a:pt x="3387436" y="3629178"/>
                        </a:cubicBezTo>
                        <a:cubicBezTo>
                          <a:pt x="3132374" y="3650056"/>
                          <a:pt x="2892963" y="3655031"/>
                          <a:pt x="2689262" y="3629178"/>
                        </a:cubicBezTo>
                        <a:cubicBezTo>
                          <a:pt x="2485561" y="3603325"/>
                          <a:pt x="2210146" y="3643642"/>
                          <a:pt x="1939372" y="3629178"/>
                        </a:cubicBezTo>
                        <a:cubicBezTo>
                          <a:pt x="1668598" y="3614715"/>
                          <a:pt x="1588321" y="3634319"/>
                          <a:pt x="1448064" y="3629178"/>
                        </a:cubicBezTo>
                        <a:cubicBezTo>
                          <a:pt x="1307807" y="3624037"/>
                          <a:pt x="885084" y="3610452"/>
                          <a:pt x="698174" y="3629178"/>
                        </a:cubicBezTo>
                        <a:cubicBezTo>
                          <a:pt x="511264" y="3647905"/>
                          <a:pt x="149140" y="3642056"/>
                          <a:pt x="0" y="3629178"/>
                        </a:cubicBezTo>
                        <a:cubicBezTo>
                          <a:pt x="-30240" y="3468996"/>
                          <a:pt x="13132" y="3171595"/>
                          <a:pt x="0" y="3024315"/>
                        </a:cubicBezTo>
                        <a:cubicBezTo>
                          <a:pt x="-13132" y="2877035"/>
                          <a:pt x="20390" y="2613470"/>
                          <a:pt x="0" y="2492036"/>
                        </a:cubicBezTo>
                        <a:cubicBezTo>
                          <a:pt x="-20390" y="2370602"/>
                          <a:pt x="-14368" y="2046087"/>
                          <a:pt x="0" y="1923464"/>
                        </a:cubicBezTo>
                        <a:cubicBezTo>
                          <a:pt x="14368" y="1800841"/>
                          <a:pt x="8121" y="1571841"/>
                          <a:pt x="0" y="1391185"/>
                        </a:cubicBezTo>
                        <a:cubicBezTo>
                          <a:pt x="-8121" y="1210529"/>
                          <a:pt x="29840" y="973484"/>
                          <a:pt x="0" y="713738"/>
                        </a:cubicBezTo>
                        <a:cubicBezTo>
                          <a:pt x="-29840" y="453992"/>
                          <a:pt x="-3730" y="251857"/>
                          <a:pt x="0" y="0"/>
                        </a:cubicBezTo>
                        <a:close/>
                      </a:path>
                    </a:pathLst>
                  </a:custGeom>
                  <ask:type>
                    <ask:lineSketchNone/>
                  </ask:type>
                </ask:lineSketchStyleProps>
              </a:ext>
            </a:extLst>
          </a:ln>
          <a:effectLst>
            <a:outerShdw blurRad="57150" dist="50800" dir="2700000" algn="tl" rotWithShape="0">
              <a:srgbClr val="000000">
                <a:alpha val="40000"/>
              </a:srgbClr>
            </a:outerShdw>
          </a:effectLst>
        </p:spPr>
      </p:pic>
      <p:sp>
        <p:nvSpPr>
          <p:cNvPr id="5" name="文本框 4">
            <a:extLst>
              <a:ext uri="{FF2B5EF4-FFF2-40B4-BE49-F238E27FC236}">
                <a16:creationId xmlns:a16="http://schemas.microsoft.com/office/drawing/2014/main" id="{9DCC53E3-7D5F-436D-B95E-650957056608}"/>
              </a:ext>
            </a:extLst>
          </p:cNvPr>
          <p:cNvSpPr txBox="1"/>
          <p:nvPr/>
        </p:nvSpPr>
        <p:spPr>
          <a:xfrm>
            <a:off x="211602" y="129083"/>
            <a:ext cx="4029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3600" cap="all" spc="100">
                <a:solidFill>
                  <a:schemeClr val="tx1">
                    <a:lumMod val="95000"/>
                    <a:lumOff val="5000"/>
                  </a:schemeClr>
                </a:solidFill>
                <a:latin typeface="+mj-lt"/>
                <a:ea typeface="+mj-ea"/>
                <a:cs typeface="+mj-cs"/>
              </a:rPr>
              <a:t>Weather &amp; citi bike</a:t>
            </a:r>
          </a:p>
        </p:txBody>
      </p:sp>
      <p:sp>
        <p:nvSpPr>
          <p:cNvPr id="4" name="TextBox 3">
            <a:extLst>
              <a:ext uri="{FF2B5EF4-FFF2-40B4-BE49-F238E27FC236}">
                <a16:creationId xmlns:a16="http://schemas.microsoft.com/office/drawing/2014/main" id="{40C40BF8-372D-4731-ACC5-F6B7C987CC2F}"/>
              </a:ext>
            </a:extLst>
          </p:cNvPr>
          <p:cNvSpPr txBox="1"/>
          <p:nvPr/>
        </p:nvSpPr>
        <p:spPr>
          <a:xfrm>
            <a:off x="6015369" y="747813"/>
            <a:ext cx="146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43467B"/>
                </a:solidFill>
              </a:rPr>
              <a:t>Spring</a:t>
            </a:r>
          </a:p>
        </p:txBody>
      </p:sp>
      <p:sp>
        <p:nvSpPr>
          <p:cNvPr id="8" name="TextBox 7">
            <a:extLst>
              <a:ext uri="{FF2B5EF4-FFF2-40B4-BE49-F238E27FC236}">
                <a16:creationId xmlns:a16="http://schemas.microsoft.com/office/drawing/2014/main" id="{03A42BB6-743D-4779-A7A7-3B85D089715B}"/>
              </a:ext>
            </a:extLst>
          </p:cNvPr>
          <p:cNvSpPr txBox="1"/>
          <p:nvPr/>
        </p:nvSpPr>
        <p:spPr>
          <a:xfrm>
            <a:off x="9360369" y="778333"/>
            <a:ext cx="15211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43467B"/>
                </a:solidFill>
              </a:rPr>
              <a:t>Summer</a:t>
            </a:r>
            <a:r>
              <a:rPr lang="en-US"/>
              <a:t> </a:t>
            </a:r>
          </a:p>
        </p:txBody>
      </p:sp>
      <p:pic>
        <p:nvPicPr>
          <p:cNvPr id="7" name="Graphic 8" descr="Waxing Gibbous Moon outline">
            <a:extLst>
              <a:ext uri="{FF2B5EF4-FFF2-40B4-BE49-F238E27FC236}">
                <a16:creationId xmlns:a16="http://schemas.microsoft.com/office/drawing/2014/main" id="{CFBBDB12-8EC5-4700-8691-798E367781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7469" y="186186"/>
            <a:ext cx="508240" cy="508240"/>
          </a:xfrm>
          <a:prstGeom prst="rect">
            <a:avLst/>
          </a:prstGeom>
        </p:spPr>
      </p:pic>
      <p:pic>
        <p:nvPicPr>
          <p:cNvPr id="9" name="Graphic 9" descr="First Quarter Moon outline">
            <a:extLst>
              <a:ext uri="{FF2B5EF4-FFF2-40B4-BE49-F238E27FC236}">
                <a16:creationId xmlns:a16="http://schemas.microsoft.com/office/drawing/2014/main" id="{4AF3FCC8-B056-4D81-B3FB-6E176A60A3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74750" y="185289"/>
            <a:ext cx="529806" cy="533400"/>
          </a:xfrm>
          <a:prstGeom prst="rect">
            <a:avLst/>
          </a:prstGeom>
        </p:spPr>
      </p:pic>
      <p:pic>
        <p:nvPicPr>
          <p:cNvPr id="10" name="Picture 5" descr="Chart, line chart&#10;&#10;Description automatically generated">
            <a:extLst>
              <a:ext uri="{FF2B5EF4-FFF2-40B4-BE49-F238E27FC236}">
                <a16:creationId xmlns:a16="http://schemas.microsoft.com/office/drawing/2014/main" id="{1E911F6E-401C-4467-9BDD-6C537DF66DA9}"/>
              </a:ext>
            </a:extLst>
          </p:cNvPr>
          <p:cNvPicPr>
            <a:picLocks noChangeAspect="1"/>
          </p:cNvPicPr>
          <p:nvPr/>
        </p:nvPicPr>
        <p:blipFill>
          <a:blip r:embed="rId9"/>
          <a:stretch>
            <a:fillRect/>
          </a:stretch>
        </p:blipFill>
        <p:spPr>
          <a:xfrm>
            <a:off x="5351402" y="4281075"/>
            <a:ext cx="6354782" cy="22929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05673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E62BC9-0D13-477E-AC2A-89765E349B50}"/>
              </a:ext>
            </a:extLst>
          </p:cNvPr>
          <p:cNvSpPr/>
          <p:nvPr/>
        </p:nvSpPr>
        <p:spPr>
          <a:xfrm>
            <a:off x="829573" y="4689894"/>
            <a:ext cx="4906273" cy="880613"/>
          </a:xfrm>
          <a:prstGeom prst="rect">
            <a:avLst/>
          </a:prstGeom>
          <a:solidFill>
            <a:srgbClr val="43467B">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D07EE5C-CA0F-4FFE-A852-606F086A701C}"/>
              </a:ext>
            </a:extLst>
          </p:cNvPr>
          <p:cNvSpPr>
            <a:spLocks noGrp="1"/>
          </p:cNvSpPr>
          <p:nvPr>
            <p:ph type="sldNum" sz="quarter" idx="4"/>
          </p:nvPr>
        </p:nvSpPr>
        <p:spPr/>
        <p:txBody>
          <a:bodyPr/>
          <a:lstStyle/>
          <a:p>
            <a:fld id="{4FAB73BC-B049-4115-A692-8D63A059BFB8}" type="slidenum">
              <a:rPr lang="en-US" smtClean="0"/>
              <a:pPr/>
              <a:t>15</a:t>
            </a:fld>
            <a:endParaRPr lang="en-US"/>
          </a:p>
        </p:txBody>
      </p:sp>
      <p:sp>
        <p:nvSpPr>
          <p:cNvPr id="4" name="Title 3">
            <a:extLst>
              <a:ext uri="{FF2B5EF4-FFF2-40B4-BE49-F238E27FC236}">
                <a16:creationId xmlns:a16="http://schemas.microsoft.com/office/drawing/2014/main" id="{78512204-53B0-4525-8346-9365147DFEDE}"/>
              </a:ext>
            </a:extLst>
          </p:cNvPr>
          <p:cNvSpPr>
            <a:spLocks noGrp="1"/>
          </p:cNvSpPr>
          <p:nvPr>
            <p:ph type="title"/>
          </p:nvPr>
        </p:nvSpPr>
        <p:spPr>
          <a:xfrm>
            <a:off x="1202810" y="4847470"/>
            <a:ext cx="3374726" cy="557697"/>
          </a:xfrm>
        </p:spPr>
        <p:txBody>
          <a:bodyPr vert="horz" lIns="91440" tIns="45720" rIns="91440" bIns="45720" rtlCol="0" anchor="ctr">
            <a:noAutofit/>
          </a:bodyPr>
          <a:lstStyle/>
          <a:p>
            <a:r>
              <a:rPr lang="en-US" sz="3600"/>
              <a:t>Covid &amp; </a:t>
            </a:r>
            <a:r>
              <a:rPr lang="en-US" sz="3600" err="1"/>
              <a:t>citi</a:t>
            </a:r>
            <a:r>
              <a:rPr lang="en-US" sz="3600"/>
              <a:t> bike</a:t>
            </a:r>
          </a:p>
        </p:txBody>
      </p:sp>
      <p:pic>
        <p:nvPicPr>
          <p:cNvPr id="2" name="图片 4" descr="图形用户界面, 文本, 应用程序&#10;&#10;已自动生成说明">
            <a:extLst>
              <a:ext uri="{FF2B5EF4-FFF2-40B4-BE49-F238E27FC236}">
                <a16:creationId xmlns:a16="http://schemas.microsoft.com/office/drawing/2014/main" id="{AA8C096B-D73D-4247-B562-03627AE7D5DF}"/>
              </a:ext>
            </a:extLst>
          </p:cNvPr>
          <p:cNvPicPr>
            <a:picLocks noChangeAspect="1"/>
          </p:cNvPicPr>
          <p:nvPr/>
        </p:nvPicPr>
        <p:blipFill>
          <a:blip r:embed="rId2"/>
          <a:stretch>
            <a:fillRect/>
          </a:stretch>
        </p:blipFill>
        <p:spPr>
          <a:xfrm>
            <a:off x="345811" y="710457"/>
            <a:ext cx="5932097" cy="3182550"/>
          </a:xfrm>
          <a:prstGeom prst="rect">
            <a:avLst/>
          </a:prstGeom>
          <a:ln w="28575" cap="sq">
            <a:solidFill>
              <a:srgbClr val="43467B"/>
            </a:solidFill>
            <a:miter lim="800000"/>
          </a:ln>
          <a:effectLst>
            <a:outerShdw blurRad="57150" dist="50800" dir="2700000" algn="tl" rotWithShape="0">
              <a:srgbClr val="000000">
                <a:alpha val="40000"/>
              </a:srgbClr>
            </a:outerShdw>
          </a:effectLst>
        </p:spPr>
      </p:pic>
      <p:pic>
        <p:nvPicPr>
          <p:cNvPr id="5" name="图片 5" descr="表格&#10;&#10;已自动生成说明">
            <a:extLst>
              <a:ext uri="{FF2B5EF4-FFF2-40B4-BE49-F238E27FC236}">
                <a16:creationId xmlns:a16="http://schemas.microsoft.com/office/drawing/2014/main" id="{E3446A37-8625-4F1E-9B83-D277196CEF65}"/>
              </a:ext>
            </a:extLst>
          </p:cNvPr>
          <p:cNvPicPr>
            <a:picLocks noChangeAspect="1"/>
          </p:cNvPicPr>
          <p:nvPr/>
        </p:nvPicPr>
        <p:blipFill>
          <a:blip r:embed="rId3"/>
          <a:stretch>
            <a:fillRect/>
          </a:stretch>
        </p:blipFill>
        <p:spPr>
          <a:xfrm>
            <a:off x="6737983" y="669210"/>
            <a:ext cx="4950843" cy="5200986"/>
          </a:xfrm>
          <a:prstGeom prst="rect">
            <a:avLst/>
          </a:prstGeom>
          <a:ln>
            <a:noFill/>
          </a:ln>
          <a:effectLst>
            <a:outerShdw blurRad="292100" dist="139700" dir="2700000" algn="tl" rotWithShape="0">
              <a:srgbClr val="333333">
                <a:alpha val="65000"/>
              </a:srgbClr>
            </a:outerShdw>
          </a:effectLst>
        </p:spPr>
      </p:pic>
      <p:pic>
        <p:nvPicPr>
          <p:cNvPr id="8" name="Graphic 8" descr="Pandemic flattening curve bar graph outline">
            <a:extLst>
              <a:ext uri="{FF2B5EF4-FFF2-40B4-BE49-F238E27FC236}">
                <a16:creationId xmlns:a16="http://schemas.microsoft.com/office/drawing/2014/main" id="{983937A0-D864-4875-8C29-62963A1769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0782" y="4765376"/>
            <a:ext cx="716712" cy="716712"/>
          </a:xfrm>
          <a:prstGeom prst="rect">
            <a:avLst/>
          </a:prstGeom>
        </p:spPr>
      </p:pic>
    </p:spTree>
    <p:extLst>
      <p:ext uri="{BB962C8B-B14F-4D97-AF65-F5344CB8AC3E}">
        <p14:creationId xmlns:p14="http://schemas.microsoft.com/office/powerpoint/2010/main" val="3570742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3A70F2-CAB2-4F3C-B144-904F325C86C7}"/>
              </a:ext>
            </a:extLst>
          </p:cNvPr>
          <p:cNvSpPr/>
          <p:nvPr/>
        </p:nvSpPr>
        <p:spPr>
          <a:xfrm>
            <a:off x="-719" y="-719"/>
            <a:ext cx="12166839" cy="808727"/>
          </a:xfrm>
          <a:prstGeom prst="rect">
            <a:avLst/>
          </a:prstGeom>
          <a:solidFill>
            <a:srgbClr val="43467B">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F044DB4-EB95-4593-B09A-C64A6E6C29D2}"/>
              </a:ext>
            </a:extLst>
          </p:cNvPr>
          <p:cNvSpPr>
            <a:spLocks noGrp="1"/>
          </p:cNvSpPr>
          <p:nvPr>
            <p:ph type="sldNum" sz="quarter" idx="4"/>
          </p:nvPr>
        </p:nvSpPr>
        <p:spPr/>
        <p:txBody>
          <a:bodyPr/>
          <a:lstStyle/>
          <a:p>
            <a:fld id="{4FAB73BC-B049-4115-A692-8D63A059BFB8}" type="slidenum">
              <a:rPr lang="en-US" smtClean="0"/>
              <a:pPr/>
              <a:t>16</a:t>
            </a:fld>
            <a:endParaRPr lang="en-US"/>
          </a:p>
        </p:txBody>
      </p:sp>
      <p:sp>
        <p:nvSpPr>
          <p:cNvPr id="4" name="Title 3">
            <a:extLst>
              <a:ext uri="{FF2B5EF4-FFF2-40B4-BE49-F238E27FC236}">
                <a16:creationId xmlns:a16="http://schemas.microsoft.com/office/drawing/2014/main" id="{156172EF-1D8B-42E5-92AE-DBC5EA16A8B3}"/>
              </a:ext>
            </a:extLst>
          </p:cNvPr>
          <p:cNvSpPr>
            <a:spLocks noGrp="1"/>
          </p:cNvSpPr>
          <p:nvPr>
            <p:ph type="title"/>
          </p:nvPr>
        </p:nvSpPr>
        <p:spPr>
          <a:xfrm>
            <a:off x="149668" y="203583"/>
            <a:ext cx="11106150" cy="518160"/>
          </a:xfrm>
        </p:spPr>
        <p:txBody>
          <a:bodyPr>
            <a:normAutofit fontScale="90000"/>
          </a:bodyPr>
          <a:lstStyle/>
          <a:p>
            <a:r>
              <a:rPr lang="en-US"/>
              <a:t>Compare trip counts in 2019 vs 2020 </a:t>
            </a:r>
          </a:p>
        </p:txBody>
      </p:sp>
      <p:pic>
        <p:nvPicPr>
          <p:cNvPr id="2" name="图片 4" descr="文本&#10;&#10;已自动生成说明">
            <a:extLst>
              <a:ext uri="{FF2B5EF4-FFF2-40B4-BE49-F238E27FC236}">
                <a16:creationId xmlns:a16="http://schemas.microsoft.com/office/drawing/2014/main" id="{CE29AFD7-0832-4BDA-B5E9-F22CD9FB74E4}"/>
              </a:ext>
            </a:extLst>
          </p:cNvPr>
          <p:cNvPicPr>
            <a:picLocks noChangeAspect="1"/>
          </p:cNvPicPr>
          <p:nvPr/>
        </p:nvPicPr>
        <p:blipFill>
          <a:blip r:embed="rId2"/>
          <a:stretch>
            <a:fillRect/>
          </a:stretch>
        </p:blipFill>
        <p:spPr>
          <a:xfrm>
            <a:off x="399387" y="1483420"/>
            <a:ext cx="6351608" cy="4120892"/>
          </a:xfrm>
          <a:prstGeom prst="rect">
            <a:avLst/>
          </a:prstGeom>
          <a:ln w="28575" cap="sq">
            <a:solidFill>
              <a:srgbClr val="43467B"/>
            </a:solidFill>
            <a:miter lim="800000"/>
          </a:ln>
          <a:effectLst>
            <a:outerShdw blurRad="57150" dist="50800" dir="2700000" algn="tl" rotWithShape="0">
              <a:srgbClr val="000000">
                <a:alpha val="40000"/>
              </a:srgbClr>
            </a:outerShdw>
          </a:effectLst>
        </p:spPr>
      </p:pic>
      <p:pic>
        <p:nvPicPr>
          <p:cNvPr id="7" name="Graphic 7" descr="Cycling outline">
            <a:extLst>
              <a:ext uri="{FF2B5EF4-FFF2-40B4-BE49-F238E27FC236}">
                <a16:creationId xmlns:a16="http://schemas.microsoft.com/office/drawing/2014/main" id="{1603D3AC-74E9-44FB-B445-971720FDDC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5036" y="182592"/>
            <a:ext cx="493863" cy="501051"/>
          </a:xfrm>
          <a:prstGeom prst="rect">
            <a:avLst/>
          </a:prstGeom>
        </p:spPr>
      </p:pic>
      <p:pic>
        <p:nvPicPr>
          <p:cNvPr id="5" name="图片 7" descr="表格&#10;&#10;已自动生成说明">
            <a:extLst>
              <a:ext uri="{FF2B5EF4-FFF2-40B4-BE49-F238E27FC236}">
                <a16:creationId xmlns:a16="http://schemas.microsoft.com/office/drawing/2014/main" id="{27A5E01C-BE91-4E61-8F0D-A0746C4BB7CF}"/>
              </a:ext>
            </a:extLst>
          </p:cNvPr>
          <p:cNvPicPr>
            <a:picLocks noChangeAspect="1"/>
          </p:cNvPicPr>
          <p:nvPr/>
        </p:nvPicPr>
        <p:blipFill>
          <a:blip r:embed="rId5"/>
          <a:stretch>
            <a:fillRect/>
          </a:stretch>
        </p:blipFill>
        <p:spPr>
          <a:xfrm>
            <a:off x="7653109" y="980407"/>
            <a:ext cx="3306860" cy="56472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88366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569345-CC7F-4FFE-A945-F78127287C6C}"/>
              </a:ext>
            </a:extLst>
          </p:cNvPr>
          <p:cNvSpPr>
            <a:spLocks noGrp="1"/>
          </p:cNvSpPr>
          <p:nvPr>
            <p:ph type="sldNum" sz="quarter" idx="4"/>
          </p:nvPr>
        </p:nvSpPr>
        <p:spPr/>
        <p:txBody>
          <a:bodyPr/>
          <a:lstStyle/>
          <a:p>
            <a:fld id="{4FAB73BC-B049-4115-A692-8D63A059BFB8}" type="slidenum">
              <a:rPr lang="en-US" dirty="0" smtClean="0"/>
              <a:pPr/>
              <a:t>17</a:t>
            </a:fld>
            <a:endParaRPr lang="en-US"/>
          </a:p>
        </p:txBody>
      </p:sp>
      <p:sp>
        <p:nvSpPr>
          <p:cNvPr id="4" name="Title 3">
            <a:extLst>
              <a:ext uri="{FF2B5EF4-FFF2-40B4-BE49-F238E27FC236}">
                <a16:creationId xmlns:a16="http://schemas.microsoft.com/office/drawing/2014/main" id="{DB6EEA3C-3FD1-4E67-B948-A36AED56476C}"/>
              </a:ext>
            </a:extLst>
          </p:cNvPr>
          <p:cNvSpPr>
            <a:spLocks noGrp="1"/>
          </p:cNvSpPr>
          <p:nvPr>
            <p:ph type="title"/>
          </p:nvPr>
        </p:nvSpPr>
        <p:spPr/>
        <p:txBody>
          <a:bodyPr>
            <a:normAutofit fontScale="90000"/>
          </a:bodyPr>
          <a:lstStyle/>
          <a:p>
            <a:endParaRPr lang="en-US"/>
          </a:p>
        </p:txBody>
      </p:sp>
      <p:sp>
        <p:nvSpPr>
          <p:cNvPr id="2" name="Rectangle: Rounded Corners 1">
            <a:extLst>
              <a:ext uri="{FF2B5EF4-FFF2-40B4-BE49-F238E27FC236}">
                <a16:creationId xmlns:a16="http://schemas.microsoft.com/office/drawing/2014/main" id="{65FA6079-ACD8-4197-B6E2-6DB9AC9F6A79}"/>
              </a:ext>
            </a:extLst>
          </p:cNvPr>
          <p:cNvSpPr/>
          <p:nvPr/>
        </p:nvSpPr>
        <p:spPr>
          <a:xfrm>
            <a:off x="2597989" y="2630338"/>
            <a:ext cx="6135537" cy="1556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endParaRPr lang="en-US" sz="3200">
              <a:solidFill>
                <a:schemeClr val="bg1"/>
              </a:solidFill>
              <a:ea typeface="+mn-lt"/>
              <a:cs typeface="+mn-lt"/>
            </a:endParaRPr>
          </a:p>
          <a:p>
            <a:pPr algn="ctr">
              <a:lnSpc>
                <a:spcPct val="150000"/>
              </a:lnSpc>
            </a:pPr>
            <a:r>
              <a:rPr lang="en-US" sz="3200">
                <a:solidFill>
                  <a:schemeClr val="bg1"/>
                </a:solidFill>
                <a:ea typeface="+mn-lt"/>
                <a:cs typeface="+mn-lt"/>
              </a:rPr>
              <a:t>II. Trip pattern and user analysis</a:t>
            </a:r>
            <a:endParaRPr lang="en-US">
              <a:solidFill>
                <a:schemeClr val="bg1"/>
              </a:solidFill>
            </a:endParaRPr>
          </a:p>
          <a:p>
            <a:pPr algn="ctr">
              <a:lnSpc>
                <a:spcPct val="150000"/>
              </a:lnSpc>
            </a:pPr>
            <a:endParaRPr lang="en-US" sz="3200"/>
          </a:p>
        </p:txBody>
      </p:sp>
    </p:spTree>
    <p:extLst>
      <p:ext uri="{BB962C8B-B14F-4D97-AF65-F5344CB8AC3E}">
        <p14:creationId xmlns:p14="http://schemas.microsoft.com/office/powerpoint/2010/main" val="2510673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408292-2A2A-4FFF-BF88-B9854899EC1C}"/>
              </a:ext>
            </a:extLst>
          </p:cNvPr>
          <p:cNvSpPr/>
          <p:nvPr/>
        </p:nvSpPr>
        <p:spPr>
          <a:xfrm>
            <a:off x="5671148" y="4463451"/>
            <a:ext cx="6286500" cy="1689340"/>
          </a:xfrm>
          <a:prstGeom prst="rect">
            <a:avLst/>
          </a:prstGeom>
          <a:solidFill>
            <a:srgbClr val="43467B">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F044DB4-EB95-4593-B09A-C64A6E6C29D2}"/>
              </a:ext>
            </a:extLst>
          </p:cNvPr>
          <p:cNvSpPr>
            <a:spLocks noGrp="1"/>
          </p:cNvSpPr>
          <p:nvPr>
            <p:ph type="sldNum" sz="quarter" idx="4"/>
          </p:nvPr>
        </p:nvSpPr>
        <p:spPr/>
        <p:txBody>
          <a:bodyPr/>
          <a:lstStyle/>
          <a:p>
            <a:fld id="{4FAB73BC-B049-4115-A692-8D63A059BFB8}" type="slidenum">
              <a:rPr lang="en-US" smtClean="0"/>
              <a:pPr/>
              <a:t>18</a:t>
            </a:fld>
            <a:endParaRPr lang="en-US"/>
          </a:p>
        </p:txBody>
      </p:sp>
      <p:sp>
        <p:nvSpPr>
          <p:cNvPr id="4" name="Title 3">
            <a:extLst>
              <a:ext uri="{FF2B5EF4-FFF2-40B4-BE49-F238E27FC236}">
                <a16:creationId xmlns:a16="http://schemas.microsoft.com/office/drawing/2014/main" id="{156172EF-1D8B-42E5-92AE-DBC5EA16A8B3}"/>
              </a:ext>
            </a:extLst>
          </p:cNvPr>
          <p:cNvSpPr>
            <a:spLocks noGrp="1"/>
          </p:cNvSpPr>
          <p:nvPr>
            <p:ph type="title"/>
          </p:nvPr>
        </p:nvSpPr>
        <p:spPr>
          <a:xfrm>
            <a:off x="5716786" y="4207985"/>
            <a:ext cx="6237874" cy="2253917"/>
          </a:xfrm>
        </p:spPr>
        <p:txBody>
          <a:bodyPr>
            <a:normAutofit/>
          </a:bodyPr>
          <a:lstStyle/>
          <a:p>
            <a:pPr algn="ctr"/>
            <a:r>
              <a:rPr lang="en-US" sz="3200"/>
              <a:t>Basic information about </a:t>
            </a:r>
            <a:r>
              <a:rPr lang="en-US" sz="3200" err="1"/>
              <a:t>citi</a:t>
            </a:r>
            <a:r>
              <a:rPr lang="en-US" sz="3200"/>
              <a:t> bike trips </a:t>
            </a:r>
            <a:br>
              <a:rPr lang="en-US" sz="3200"/>
            </a:br>
            <a:r>
              <a:rPr lang="en-US" sz="3200"/>
              <a:t>&amp;</a:t>
            </a:r>
            <a:br>
              <a:rPr lang="en-US" sz="3200"/>
            </a:br>
            <a:r>
              <a:rPr lang="en-US" sz="3200"/>
              <a:t>user profile in each month</a:t>
            </a:r>
            <a:endParaRPr lang="en-US"/>
          </a:p>
        </p:txBody>
      </p:sp>
      <p:pic>
        <p:nvPicPr>
          <p:cNvPr id="2" name="图片 4" descr="图形用户界面, 文本, 应用程序&#10;&#10;已自动生成说明">
            <a:extLst>
              <a:ext uri="{FF2B5EF4-FFF2-40B4-BE49-F238E27FC236}">
                <a16:creationId xmlns:a16="http://schemas.microsoft.com/office/drawing/2014/main" id="{E9E3F318-3611-4531-9BE1-C0D535EB3CAD}"/>
              </a:ext>
            </a:extLst>
          </p:cNvPr>
          <p:cNvPicPr>
            <a:picLocks noChangeAspect="1"/>
          </p:cNvPicPr>
          <p:nvPr/>
        </p:nvPicPr>
        <p:blipFill>
          <a:blip r:embed="rId2"/>
          <a:stretch>
            <a:fillRect/>
          </a:stretch>
        </p:blipFill>
        <p:spPr>
          <a:xfrm>
            <a:off x="265198" y="695934"/>
            <a:ext cx="4965595" cy="5486295"/>
          </a:xfrm>
          <a:prstGeom prst="rect">
            <a:avLst/>
          </a:prstGeom>
          <a:ln w="28575" cap="sq">
            <a:solidFill>
              <a:srgbClr val="43467B"/>
            </a:solidFill>
            <a:miter lim="800000"/>
          </a:ln>
          <a:effectLst>
            <a:outerShdw blurRad="57150" dist="50800" dir="2700000" algn="tl" rotWithShape="0">
              <a:srgbClr val="000000">
                <a:alpha val="40000"/>
              </a:srgbClr>
            </a:outerShdw>
          </a:effectLst>
        </p:spPr>
      </p:pic>
      <p:pic>
        <p:nvPicPr>
          <p:cNvPr id="5" name="图片 5" descr="表格&#10;&#10;已自动生成说明">
            <a:extLst>
              <a:ext uri="{FF2B5EF4-FFF2-40B4-BE49-F238E27FC236}">
                <a16:creationId xmlns:a16="http://schemas.microsoft.com/office/drawing/2014/main" id="{2C4036E5-76A2-47C7-A616-6103F0358E2D}"/>
              </a:ext>
            </a:extLst>
          </p:cNvPr>
          <p:cNvPicPr>
            <a:picLocks noChangeAspect="1"/>
          </p:cNvPicPr>
          <p:nvPr/>
        </p:nvPicPr>
        <p:blipFill>
          <a:blip r:embed="rId3"/>
          <a:stretch>
            <a:fillRect/>
          </a:stretch>
        </p:blipFill>
        <p:spPr>
          <a:xfrm>
            <a:off x="5605046" y="612240"/>
            <a:ext cx="6230017" cy="32968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3866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858E70-667B-4FC7-9BDC-B14E89B1852F}"/>
              </a:ext>
            </a:extLst>
          </p:cNvPr>
          <p:cNvSpPr/>
          <p:nvPr/>
        </p:nvSpPr>
        <p:spPr>
          <a:xfrm>
            <a:off x="-719" y="-719"/>
            <a:ext cx="12166839" cy="808727"/>
          </a:xfrm>
          <a:prstGeom prst="rect">
            <a:avLst/>
          </a:prstGeom>
          <a:solidFill>
            <a:srgbClr val="43467B">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EFF516C-C177-7345-BD99-473D838A774D}"/>
              </a:ext>
            </a:extLst>
          </p:cNvPr>
          <p:cNvSpPr>
            <a:spLocks noGrp="1"/>
          </p:cNvSpPr>
          <p:nvPr>
            <p:ph type="sldNum" sz="quarter" idx="4"/>
          </p:nvPr>
        </p:nvSpPr>
        <p:spPr/>
        <p:txBody>
          <a:bodyPr/>
          <a:lstStyle/>
          <a:p>
            <a:fld id="{4FAB73BC-B049-4115-A692-8D63A059BFB8}" type="slidenum">
              <a:rPr lang="en-US" noProof="0" smtClean="0"/>
              <a:pPr/>
              <a:t>19</a:t>
            </a:fld>
            <a:endParaRPr lang="en-US" noProof="0"/>
          </a:p>
        </p:txBody>
      </p:sp>
      <p:sp>
        <p:nvSpPr>
          <p:cNvPr id="6" name="Title 5">
            <a:extLst>
              <a:ext uri="{FF2B5EF4-FFF2-40B4-BE49-F238E27FC236}">
                <a16:creationId xmlns:a16="http://schemas.microsoft.com/office/drawing/2014/main" id="{8054FD95-E145-4747-8E20-964115398D97}"/>
              </a:ext>
            </a:extLst>
          </p:cNvPr>
          <p:cNvSpPr>
            <a:spLocks noGrp="1"/>
          </p:cNvSpPr>
          <p:nvPr>
            <p:ph type="title"/>
          </p:nvPr>
        </p:nvSpPr>
        <p:spPr>
          <a:xfrm>
            <a:off x="381000" y="274895"/>
            <a:ext cx="11106150" cy="441960"/>
          </a:xfrm>
        </p:spPr>
        <p:txBody>
          <a:bodyPr>
            <a:normAutofit fontScale="90000"/>
          </a:bodyPr>
          <a:lstStyle/>
          <a:p>
            <a:r>
              <a:rPr lang="en-US"/>
              <a:t>Customer vs subscriber</a:t>
            </a:r>
          </a:p>
        </p:txBody>
      </p:sp>
      <p:pic>
        <p:nvPicPr>
          <p:cNvPr id="3" name="图片 3" descr="图片包含 文本&#10;&#10;已自动生成说明">
            <a:extLst>
              <a:ext uri="{FF2B5EF4-FFF2-40B4-BE49-F238E27FC236}">
                <a16:creationId xmlns:a16="http://schemas.microsoft.com/office/drawing/2014/main" id="{76BBB08A-700F-44B9-88FD-A5855C01EADF}"/>
              </a:ext>
            </a:extLst>
          </p:cNvPr>
          <p:cNvPicPr>
            <a:picLocks noChangeAspect="1"/>
          </p:cNvPicPr>
          <p:nvPr/>
        </p:nvPicPr>
        <p:blipFill>
          <a:blip r:embed="rId3"/>
          <a:stretch>
            <a:fillRect/>
          </a:stretch>
        </p:blipFill>
        <p:spPr>
          <a:xfrm>
            <a:off x="1021881" y="948547"/>
            <a:ext cx="5437720" cy="2957027"/>
          </a:xfrm>
          <a:prstGeom prst="rect">
            <a:avLst/>
          </a:prstGeom>
          <a:ln w="28575" cap="sq">
            <a:solidFill>
              <a:srgbClr val="43467B"/>
            </a:solidFill>
            <a:miter lim="800000"/>
          </a:ln>
          <a:effectLst>
            <a:outerShdw blurRad="57150" dist="50800" dir="2700000" algn="tl" rotWithShape="0">
              <a:srgbClr val="000000">
                <a:alpha val="40000"/>
              </a:srgbClr>
            </a:outerShdw>
          </a:effectLst>
        </p:spPr>
      </p:pic>
      <p:pic>
        <p:nvPicPr>
          <p:cNvPr id="4" name="图片 6" descr="表格&#10;&#10;已自动生成说明">
            <a:extLst>
              <a:ext uri="{FF2B5EF4-FFF2-40B4-BE49-F238E27FC236}">
                <a16:creationId xmlns:a16="http://schemas.microsoft.com/office/drawing/2014/main" id="{272E2E93-06C9-469D-B603-FA87CA92E124}"/>
              </a:ext>
            </a:extLst>
          </p:cNvPr>
          <p:cNvPicPr>
            <a:picLocks noChangeAspect="1"/>
          </p:cNvPicPr>
          <p:nvPr/>
        </p:nvPicPr>
        <p:blipFill>
          <a:blip r:embed="rId4"/>
          <a:stretch>
            <a:fillRect/>
          </a:stretch>
        </p:blipFill>
        <p:spPr>
          <a:xfrm>
            <a:off x="7342927" y="947033"/>
            <a:ext cx="3737557" cy="5577866"/>
          </a:xfrm>
          <a:prstGeom prst="rect">
            <a:avLst/>
          </a:prstGeom>
          <a:ln>
            <a:noFill/>
          </a:ln>
          <a:effectLst>
            <a:outerShdw blurRad="190500" algn="tl" rotWithShape="0">
              <a:srgbClr val="000000">
                <a:alpha val="70000"/>
              </a:srgbClr>
            </a:outerShdw>
          </a:effectLst>
        </p:spPr>
      </p:pic>
      <p:pic>
        <p:nvPicPr>
          <p:cNvPr id="7" name="Picture 8" descr="Chart, line chart&#10;&#10;Description automatically generated">
            <a:extLst>
              <a:ext uri="{FF2B5EF4-FFF2-40B4-BE49-F238E27FC236}">
                <a16:creationId xmlns:a16="http://schemas.microsoft.com/office/drawing/2014/main" id="{62BF64E5-0518-42EE-9B6E-05159B49A056}"/>
              </a:ext>
            </a:extLst>
          </p:cNvPr>
          <p:cNvPicPr>
            <a:picLocks noChangeAspect="1"/>
          </p:cNvPicPr>
          <p:nvPr/>
        </p:nvPicPr>
        <p:blipFill>
          <a:blip r:embed="rId5"/>
          <a:stretch>
            <a:fillRect/>
          </a:stretch>
        </p:blipFill>
        <p:spPr>
          <a:xfrm>
            <a:off x="1500214" y="4073670"/>
            <a:ext cx="4883846" cy="2630776"/>
          </a:xfrm>
          <a:prstGeom prst="rect">
            <a:avLst/>
          </a:prstGeom>
        </p:spPr>
      </p:pic>
    </p:spTree>
    <p:extLst>
      <p:ext uri="{BB962C8B-B14F-4D97-AF65-F5344CB8AC3E}">
        <p14:creationId xmlns:p14="http://schemas.microsoft.com/office/powerpoint/2010/main" val="1522541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548640" y="859505"/>
            <a:ext cx="10805160" cy="707886"/>
          </a:xfrm>
        </p:spPr>
        <p:txBody>
          <a:bodyPr>
            <a:normAutofit fontScale="90000"/>
          </a:bodyPr>
          <a:lstStyle/>
          <a:p>
            <a:r>
              <a:rPr lang="en-US" b="1">
                <a:solidFill>
                  <a:schemeClr val="tx1"/>
                </a:solidFill>
              </a:rPr>
              <a:t>Executive Summary</a:t>
            </a:r>
            <a:br>
              <a:rPr lang="en-US"/>
            </a:br>
            <a:endParaRPr lang="en-US">
              <a:solidFill>
                <a:schemeClr val="tx1"/>
              </a:solidFill>
            </a:endParaRPr>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547058" y="2092167"/>
            <a:ext cx="10380133" cy="4062953"/>
          </a:xfrm>
        </p:spPr>
        <p:txBody>
          <a:bodyPr vert="horz" lIns="91440" tIns="45720" rIns="91440" bIns="45720" rtlCol="0" anchor="t">
            <a:normAutofit/>
          </a:bodyPr>
          <a:lstStyle/>
          <a:p>
            <a:pPr>
              <a:spcAft>
                <a:spcPts val="1600"/>
              </a:spcAft>
              <a:buClr>
                <a:schemeClr val="bg2">
                  <a:lumMod val="75000"/>
                </a:schemeClr>
              </a:buClr>
            </a:pPr>
            <a:endParaRPr lang="en-US"/>
          </a:p>
          <a:p>
            <a:pPr>
              <a:spcAft>
                <a:spcPts val="1600"/>
              </a:spcAft>
              <a:buClr>
                <a:srgbClr val="A1ACB2"/>
              </a:buClr>
            </a:pPr>
            <a:r>
              <a:rPr lang="en-US"/>
              <a:t>The rapid development of a bike-sharing company in New York City and its wealth of public datasets has drawn data professionals to address the user demand and resource allocation challenges.  The available datasets open up the opportunity of deep geographical, time, and pricing analysis. </a:t>
            </a:r>
          </a:p>
          <a:p>
            <a:pPr>
              <a:spcAft>
                <a:spcPts val="1600"/>
              </a:spcAft>
              <a:buClr>
                <a:schemeClr val="bg2">
                  <a:lumMod val="75000"/>
                </a:schemeClr>
              </a:buClr>
            </a:pPr>
            <a:r>
              <a:rPr lang="en-US"/>
              <a:t>This analysis aims to help Citi Bike maximize profits by implementing an optimization-based framework. we will identify patterns to determine whether their current resource allocation and pricing is profit maximizing, and how they can gain market share in this competitive industry. </a:t>
            </a: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76200" y="1556809"/>
            <a:ext cx="10837333" cy="424732"/>
          </a:xfrm>
        </p:spPr>
        <p:txBody>
          <a:bodyPr/>
          <a:lstStyle/>
          <a:p>
            <a:endParaRPr lang="en-US"/>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2</a:t>
            </a:fld>
            <a:endParaRPr lang="en-US"/>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a:p>
        </p:txBody>
      </p:sp>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88" b="88"/>
          <a:stretch/>
        </p:blipFill>
        <p:spPr>
          <a:xfrm>
            <a:off x="0" y="0"/>
            <a:ext cx="8329613" cy="457200"/>
          </a:xfrm>
        </p:spPr>
      </p:pic>
    </p:spTree>
    <p:extLst>
      <p:ext uri="{BB962C8B-B14F-4D97-AF65-F5344CB8AC3E}">
        <p14:creationId xmlns:p14="http://schemas.microsoft.com/office/powerpoint/2010/main" val="1074725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EFA231-A8AB-4049-815F-A4FBCFD833B7}"/>
              </a:ext>
            </a:extLst>
          </p:cNvPr>
          <p:cNvSpPr/>
          <p:nvPr/>
        </p:nvSpPr>
        <p:spPr>
          <a:xfrm>
            <a:off x="-719" y="-719"/>
            <a:ext cx="12166839" cy="808727"/>
          </a:xfrm>
          <a:prstGeom prst="rect">
            <a:avLst/>
          </a:prstGeom>
          <a:solidFill>
            <a:srgbClr val="43467B">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EFF516C-C177-7345-BD99-473D838A774D}"/>
              </a:ext>
            </a:extLst>
          </p:cNvPr>
          <p:cNvSpPr>
            <a:spLocks noGrp="1"/>
          </p:cNvSpPr>
          <p:nvPr>
            <p:ph type="sldNum" sz="quarter" idx="4"/>
          </p:nvPr>
        </p:nvSpPr>
        <p:spPr/>
        <p:txBody>
          <a:bodyPr/>
          <a:lstStyle/>
          <a:p>
            <a:fld id="{4FAB73BC-B049-4115-A692-8D63A059BFB8}" type="slidenum">
              <a:rPr lang="en-US" noProof="0" dirty="0" smtClean="0"/>
              <a:pPr/>
              <a:t>20</a:t>
            </a:fld>
            <a:endParaRPr lang="en-US" noProof="0"/>
          </a:p>
        </p:txBody>
      </p:sp>
      <p:sp>
        <p:nvSpPr>
          <p:cNvPr id="6" name="Title 5">
            <a:extLst>
              <a:ext uri="{FF2B5EF4-FFF2-40B4-BE49-F238E27FC236}">
                <a16:creationId xmlns:a16="http://schemas.microsoft.com/office/drawing/2014/main" id="{8054FD95-E145-4747-8E20-964115398D97}"/>
              </a:ext>
            </a:extLst>
          </p:cNvPr>
          <p:cNvSpPr>
            <a:spLocks noGrp="1"/>
          </p:cNvSpPr>
          <p:nvPr>
            <p:ph type="title"/>
          </p:nvPr>
        </p:nvSpPr>
        <p:spPr>
          <a:xfrm>
            <a:off x="301924" y="267706"/>
            <a:ext cx="11106150" cy="441960"/>
          </a:xfrm>
        </p:spPr>
        <p:txBody>
          <a:bodyPr>
            <a:normAutofit fontScale="90000"/>
          </a:bodyPr>
          <a:lstStyle/>
          <a:p>
            <a:r>
              <a:rPr lang="en-US"/>
              <a:t>Users INFO</a:t>
            </a:r>
          </a:p>
        </p:txBody>
      </p:sp>
      <p:pic>
        <p:nvPicPr>
          <p:cNvPr id="2" name="图片 2" descr="图片包含 表格, 日程表&#10;&#10;已自动生成说明">
            <a:extLst>
              <a:ext uri="{FF2B5EF4-FFF2-40B4-BE49-F238E27FC236}">
                <a16:creationId xmlns:a16="http://schemas.microsoft.com/office/drawing/2014/main" id="{2B3180C7-9678-4FF9-BA32-BFBE20A5DADB}"/>
              </a:ext>
            </a:extLst>
          </p:cNvPr>
          <p:cNvPicPr>
            <a:picLocks noChangeAspect="1"/>
          </p:cNvPicPr>
          <p:nvPr/>
        </p:nvPicPr>
        <p:blipFill>
          <a:blip r:embed="rId3"/>
          <a:stretch>
            <a:fillRect/>
          </a:stretch>
        </p:blipFill>
        <p:spPr>
          <a:xfrm>
            <a:off x="476644" y="1379756"/>
            <a:ext cx="6814457" cy="2869226"/>
          </a:xfrm>
          <a:prstGeom prst="rect">
            <a:avLst/>
          </a:prstGeom>
          <a:ln w="28575" cap="sq">
            <a:solidFill>
              <a:srgbClr val="43467B"/>
            </a:solidFill>
            <a:miter lim="800000"/>
          </a:ln>
          <a:effectLst>
            <a:outerShdw blurRad="57150" dist="50800" dir="2700000" algn="tl" rotWithShape="0">
              <a:srgbClr val="000000">
                <a:alpha val="40000"/>
              </a:srgbClr>
            </a:outerShdw>
          </a:effectLst>
        </p:spPr>
      </p:pic>
      <p:pic>
        <p:nvPicPr>
          <p:cNvPr id="3" name="图片 3" descr="表格&#10;&#10;已自动生成说明">
            <a:extLst>
              <a:ext uri="{FF2B5EF4-FFF2-40B4-BE49-F238E27FC236}">
                <a16:creationId xmlns:a16="http://schemas.microsoft.com/office/drawing/2014/main" id="{5BB75445-CF19-4428-95B5-8435D866A9AA}"/>
              </a:ext>
            </a:extLst>
          </p:cNvPr>
          <p:cNvPicPr>
            <a:picLocks noChangeAspect="1"/>
          </p:cNvPicPr>
          <p:nvPr/>
        </p:nvPicPr>
        <p:blipFill>
          <a:blip r:embed="rId4"/>
          <a:stretch>
            <a:fillRect/>
          </a:stretch>
        </p:blipFill>
        <p:spPr>
          <a:xfrm>
            <a:off x="5493110" y="3863999"/>
            <a:ext cx="5699115" cy="22760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0204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BD33B37-605D-47BA-97F0-7BB8E2C15412}"/>
              </a:ext>
            </a:extLst>
          </p:cNvPr>
          <p:cNvSpPr>
            <a:spLocks noGrp="1"/>
          </p:cNvSpPr>
          <p:nvPr>
            <p:ph type="pic" sz="quarter" idx="17"/>
          </p:nvPr>
        </p:nvSpPr>
        <p:spPr>
          <a:xfrm>
            <a:off x="7582" y="-37910"/>
            <a:ext cx="12191999" cy="6858000"/>
          </a:xfrm>
        </p:spPr>
      </p:sp>
      <p:sp>
        <p:nvSpPr>
          <p:cNvPr id="3" name="Slide Number Placeholder 2">
            <a:extLst>
              <a:ext uri="{FF2B5EF4-FFF2-40B4-BE49-F238E27FC236}">
                <a16:creationId xmlns:a16="http://schemas.microsoft.com/office/drawing/2014/main" id="{70976C3A-F09D-40E6-8F34-F3D54F56EE7F}"/>
              </a:ext>
            </a:extLst>
          </p:cNvPr>
          <p:cNvSpPr>
            <a:spLocks noGrp="1"/>
          </p:cNvSpPr>
          <p:nvPr>
            <p:ph type="sldNum" sz="quarter" idx="4"/>
          </p:nvPr>
        </p:nvSpPr>
        <p:spPr/>
        <p:txBody>
          <a:bodyPr/>
          <a:lstStyle/>
          <a:p>
            <a:fld id="{4FAB73BC-B049-4115-A692-8D63A059BFB8}" type="slidenum">
              <a:rPr lang="en-US" dirty="0" smtClean="0"/>
              <a:pPr/>
              <a:t>21</a:t>
            </a:fld>
            <a:endParaRPr lang="en-US"/>
          </a:p>
        </p:txBody>
      </p:sp>
      <p:sp>
        <p:nvSpPr>
          <p:cNvPr id="4" name="Title 3">
            <a:extLst>
              <a:ext uri="{FF2B5EF4-FFF2-40B4-BE49-F238E27FC236}">
                <a16:creationId xmlns:a16="http://schemas.microsoft.com/office/drawing/2014/main" id="{C4048333-7293-4435-A836-D1D733BF59F2}"/>
              </a:ext>
            </a:extLst>
          </p:cNvPr>
          <p:cNvSpPr>
            <a:spLocks noGrp="1"/>
          </p:cNvSpPr>
          <p:nvPr>
            <p:ph type="title"/>
          </p:nvPr>
        </p:nvSpPr>
        <p:spPr/>
        <p:txBody>
          <a:bodyPr>
            <a:normAutofit fontScale="90000"/>
          </a:bodyPr>
          <a:lstStyle/>
          <a:p>
            <a:endParaRPr lang="en-US"/>
          </a:p>
        </p:txBody>
      </p:sp>
      <p:sp>
        <p:nvSpPr>
          <p:cNvPr id="5" name="Rectangle: Rounded Corners 4">
            <a:extLst>
              <a:ext uri="{FF2B5EF4-FFF2-40B4-BE49-F238E27FC236}">
                <a16:creationId xmlns:a16="http://schemas.microsoft.com/office/drawing/2014/main" id="{1F88A7CA-7E7B-4F9E-9549-2DE995BCD1E1}"/>
              </a:ext>
            </a:extLst>
          </p:cNvPr>
          <p:cNvSpPr/>
          <p:nvPr/>
        </p:nvSpPr>
        <p:spPr>
          <a:xfrm>
            <a:off x="2641121" y="2493753"/>
            <a:ext cx="6135537" cy="1556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endParaRPr lang="en-US" sz="3200">
              <a:solidFill>
                <a:schemeClr val="bg1"/>
              </a:solidFill>
              <a:ea typeface="+mn-lt"/>
              <a:cs typeface="+mn-lt"/>
            </a:endParaRPr>
          </a:p>
          <a:p>
            <a:pPr algn="ctr"/>
            <a:r>
              <a:rPr lang="en-US" sz="3200">
                <a:solidFill>
                  <a:schemeClr val="bg1"/>
                </a:solidFill>
                <a:ea typeface="+mn-lt"/>
                <a:cs typeface="+mn-lt"/>
              </a:rPr>
              <a:t>III. Comparison of trips in weekdays and weekends</a:t>
            </a:r>
          </a:p>
          <a:p>
            <a:pPr algn="ctr">
              <a:lnSpc>
                <a:spcPct val="150000"/>
              </a:lnSpc>
            </a:pPr>
            <a:endParaRPr lang="en-US" sz="3200">
              <a:solidFill>
                <a:schemeClr val="bg1"/>
              </a:solidFill>
            </a:endParaRPr>
          </a:p>
        </p:txBody>
      </p:sp>
    </p:spTree>
    <p:extLst>
      <p:ext uri="{BB962C8B-B14F-4D97-AF65-F5344CB8AC3E}">
        <p14:creationId xmlns:p14="http://schemas.microsoft.com/office/powerpoint/2010/main" val="2138123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DF17EB-EE4B-4608-AEFA-4FA855AD658B}"/>
              </a:ext>
            </a:extLst>
          </p:cNvPr>
          <p:cNvSpPr/>
          <p:nvPr/>
        </p:nvSpPr>
        <p:spPr>
          <a:xfrm>
            <a:off x="599536" y="1904280"/>
            <a:ext cx="2408209" cy="2911414"/>
          </a:xfrm>
          <a:prstGeom prst="rect">
            <a:avLst/>
          </a:prstGeom>
          <a:solidFill>
            <a:srgbClr val="43467B">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EFF516C-C177-7345-BD99-473D838A774D}"/>
              </a:ext>
            </a:extLst>
          </p:cNvPr>
          <p:cNvSpPr>
            <a:spLocks noGrp="1"/>
          </p:cNvSpPr>
          <p:nvPr>
            <p:ph type="sldNum" sz="quarter" idx="4"/>
          </p:nvPr>
        </p:nvSpPr>
        <p:spPr/>
        <p:txBody>
          <a:bodyPr/>
          <a:lstStyle/>
          <a:p>
            <a:fld id="{4FAB73BC-B049-4115-A692-8D63A059BFB8}" type="slidenum">
              <a:rPr lang="en-US" noProof="0" dirty="0" smtClean="0"/>
              <a:pPr/>
              <a:t>22</a:t>
            </a:fld>
            <a:endParaRPr lang="en-US" noProof="0"/>
          </a:p>
        </p:txBody>
      </p:sp>
      <p:sp>
        <p:nvSpPr>
          <p:cNvPr id="6" name="Title 5">
            <a:extLst>
              <a:ext uri="{FF2B5EF4-FFF2-40B4-BE49-F238E27FC236}">
                <a16:creationId xmlns:a16="http://schemas.microsoft.com/office/drawing/2014/main" id="{8054FD95-E145-4747-8E20-964115398D97}"/>
              </a:ext>
            </a:extLst>
          </p:cNvPr>
          <p:cNvSpPr>
            <a:spLocks noGrp="1"/>
          </p:cNvSpPr>
          <p:nvPr>
            <p:ph type="title"/>
          </p:nvPr>
        </p:nvSpPr>
        <p:spPr>
          <a:xfrm>
            <a:off x="801538" y="2650753"/>
            <a:ext cx="1933395" cy="1401648"/>
          </a:xfrm>
        </p:spPr>
        <p:txBody>
          <a:bodyPr>
            <a:normAutofit fontScale="90000"/>
          </a:bodyPr>
          <a:lstStyle/>
          <a:p>
            <a:pPr algn="ctr"/>
            <a:r>
              <a:rPr lang="en-US"/>
              <a:t>weekdays </a:t>
            </a:r>
            <a:br>
              <a:rPr lang="en-US"/>
            </a:br>
            <a:r>
              <a:rPr lang="en-US"/>
              <a:t>vs</a:t>
            </a:r>
            <a:br>
              <a:rPr lang="en-US"/>
            </a:br>
            <a:r>
              <a:rPr lang="en-US"/>
              <a:t>weekends</a:t>
            </a:r>
          </a:p>
        </p:txBody>
      </p:sp>
      <p:pic>
        <p:nvPicPr>
          <p:cNvPr id="2" name="图片 2" descr="图形用户界面, 文本, 应用程序&#10;&#10;已自动生成说明">
            <a:extLst>
              <a:ext uri="{FF2B5EF4-FFF2-40B4-BE49-F238E27FC236}">
                <a16:creationId xmlns:a16="http://schemas.microsoft.com/office/drawing/2014/main" id="{28FD339A-F843-4EE4-9DEA-96799EC59A35}"/>
              </a:ext>
            </a:extLst>
          </p:cNvPr>
          <p:cNvPicPr>
            <a:picLocks noChangeAspect="1"/>
          </p:cNvPicPr>
          <p:nvPr/>
        </p:nvPicPr>
        <p:blipFill>
          <a:blip r:embed="rId3"/>
          <a:stretch>
            <a:fillRect/>
          </a:stretch>
        </p:blipFill>
        <p:spPr>
          <a:xfrm>
            <a:off x="3762145" y="431133"/>
            <a:ext cx="6926668" cy="2830903"/>
          </a:xfrm>
          <a:prstGeom prst="rect">
            <a:avLst/>
          </a:prstGeom>
          <a:ln w="28575" cap="sq">
            <a:solidFill>
              <a:srgbClr val="43467B"/>
            </a:solidFill>
            <a:miter lim="800000"/>
          </a:ln>
          <a:effectLst>
            <a:outerShdw blurRad="57150" dist="50800" dir="2700000" algn="tl" rotWithShape="0">
              <a:srgbClr val="000000">
                <a:alpha val="40000"/>
              </a:srgbClr>
            </a:outerShdw>
          </a:effectLst>
        </p:spPr>
      </p:pic>
      <p:pic>
        <p:nvPicPr>
          <p:cNvPr id="3" name="图片 3" descr="表格&#10;&#10;已自动生成说明">
            <a:extLst>
              <a:ext uri="{FF2B5EF4-FFF2-40B4-BE49-F238E27FC236}">
                <a16:creationId xmlns:a16="http://schemas.microsoft.com/office/drawing/2014/main" id="{595A1C59-60F2-492D-AD37-386BC94550F6}"/>
              </a:ext>
            </a:extLst>
          </p:cNvPr>
          <p:cNvPicPr>
            <a:picLocks noChangeAspect="1"/>
          </p:cNvPicPr>
          <p:nvPr/>
        </p:nvPicPr>
        <p:blipFill>
          <a:blip r:embed="rId4"/>
          <a:stretch>
            <a:fillRect/>
          </a:stretch>
        </p:blipFill>
        <p:spPr>
          <a:xfrm>
            <a:off x="4078515" y="3875496"/>
            <a:ext cx="6483710" cy="2251813"/>
          </a:xfrm>
          <a:prstGeom prst="rect">
            <a:avLst/>
          </a:prstGeom>
          <a:ln>
            <a:noFill/>
          </a:ln>
          <a:effectLst>
            <a:outerShdw blurRad="190500" algn="tl" rotWithShape="0">
              <a:srgbClr val="000000">
                <a:alpha val="70000"/>
              </a:srgbClr>
            </a:outerShdw>
          </a:effectLst>
        </p:spPr>
      </p:pic>
      <p:pic>
        <p:nvPicPr>
          <p:cNvPr id="8" name="Graphic 8" descr="Work from home desk outline">
            <a:extLst>
              <a:ext uri="{FF2B5EF4-FFF2-40B4-BE49-F238E27FC236}">
                <a16:creationId xmlns:a16="http://schemas.microsoft.com/office/drawing/2014/main" id="{87D3CE1A-B083-47F2-8B7B-B95C75113D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1715" y="1972573"/>
            <a:ext cx="533400" cy="533400"/>
          </a:xfrm>
          <a:prstGeom prst="rect">
            <a:avLst/>
          </a:prstGeom>
        </p:spPr>
      </p:pic>
      <p:pic>
        <p:nvPicPr>
          <p:cNvPr id="9" name="Graphic 9" descr="Vacation outline">
            <a:extLst>
              <a:ext uri="{FF2B5EF4-FFF2-40B4-BE49-F238E27FC236}">
                <a16:creationId xmlns:a16="http://schemas.microsoft.com/office/drawing/2014/main" id="{6BF20371-47F8-4A33-AF58-4B716F05F2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48442" y="4197468"/>
            <a:ext cx="508240" cy="504646"/>
          </a:xfrm>
          <a:prstGeom prst="rect">
            <a:avLst/>
          </a:prstGeom>
        </p:spPr>
      </p:pic>
      <p:sp>
        <p:nvSpPr>
          <p:cNvPr id="10" name="Frame 9">
            <a:extLst>
              <a:ext uri="{FF2B5EF4-FFF2-40B4-BE49-F238E27FC236}">
                <a16:creationId xmlns:a16="http://schemas.microsoft.com/office/drawing/2014/main" id="{351B970F-D9A0-4FD8-81DC-D8963EB192CD}"/>
              </a:ext>
            </a:extLst>
          </p:cNvPr>
          <p:cNvSpPr/>
          <p:nvPr/>
        </p:nvSpPr>
        <p:spPr>
          <a:xfrm>
            <a:off x="6440337" y="3877575"/>
            <a:ext cx="1092678" cy="352244"/>
          </a:xfrm>
          <a:prstGeom prst="frame">
            <a:avLst/>
          </a:prstGeom>
          <a:solidFill>
            <a:schemeClr val="accent3">
              <a:lumMod val="60000"/>
              <a:lumOff val="40000"/>
            </a:schemeClr>
          </a:solidFill>
          <a:ln>
            <a:extLst>
              <a:ext uri="{C807C97D-BFC1-408E-A445-0C87EB9F89A2}">
                <ask:lineSketchStyleProps xmlns:ask="http://schemas.microsoft.com/office/drawing/2018/sketchyshapes" sd="3452496264">
                  <a:custGeom>
                    <a:avLst/>
                    <a:gdLst>
                      <a:gd name="connsiteX0" fmla="*/ 0 w 1092678"/>
                      <a:gd name="connsiteY0" fmla="*/ 0 h 352244"/>
                      <a:gd name="connsiteX1" fmla="*/ 513559 w 1092678"/>
                      <a:gd name="connsiteY1" fmla="*/ 0 h 352244"/>
                      <a:gd name="connsiteX2" fmla="*/ 1092678 w 1092678"/>
                      <a:gd name="connsiteY2" fmla="*/ 0 h 352244"/>
                      <a:gd name="connsiteX3" fmla="*/ 1092678 w 1092678"/>
                      <a:gd name="connsiteY3" fmla="*/ 352244 h 352244"/>
                      <a:gd name="connsiteX4" fmla="*/ 546339 w 1092678"/>
                      <a:gd name="connsiteY4" fmla="*/ 352244 h 352244"/>
                      <a:gd name="connsiteX5" fmla="*/ 0 w 1092678"/>
                      <a:gd name="connsiteY5" fmla="*/ 352244 h 352244"/>
                      <a:gd name="connsiteX6" fmla="*/ 0 w 1092678"/>
                      <a:gd name="connsiteY6" fmla="*/ 0 h 352244"/>
                      <a:gd name="connsiteX7" fmla="*/ 44031 w 1092678"/>
                      <a:gd name="connsiteY7" fmla="*/ 44031 h 352244"/>
                      <a:gd name="connsiteX8" fmla="*/ 44031 w 1092678"/>
                      <a:gd name="connsiteY8" fmla="*/ 308214 h 352244"/>
                      <a:gd name="connsiteX9" fmla="*/ 566432 w 1092678"/>
                      <a:gd name="connsiteY9" fmla="*/ 308214 h 352244"/>
                      <a:gd name="connsiteX10" fmla="*/ 1048648 w 1092678"/>
                      <a:gd name="connsiteY10" fmla="*/ 308214 h 352244"/>
                      <a:gd name="connsiteX11" fmla="*/ 1048648 w 1092678"/>
                      <a:gd name="connsiteY11" fmla="*/ 44031 h 352244"/>
                      <a:gd name="connsiteX12" fmla="*/ 546340 w 1092678"/>
                      <a:gd name="connsiteY12" fmla="*/ 44031 h 352244"/>
                      <a:gd name="connsiteX13" fmla="*/ 44031 w 1092678"/>
                      <a:gd name="connsiteY13" fmla="*/ 44031 h 35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2678" h="352244" fill="none" extrusionOk="0">
                        <a:moveTo>
                          <a:pt x="0" y="0"/>
                        </a:moveTo>
                        <a:cubicBezTo>
                          <a:pt x="222109" y="17367"/>
                          <a:pt x="353623" y="16101"/>
                          <a:pt x="513559" y="0"/>
                        </a:cubicBezTo>
                        <a:cubicBezTo>
                          <a:pt x="673495" y="-16101"/>
                          <a:pt x="911224" y="8839"/>
                          <a:pt x="1092678" y="0"/>
                        </a:cubicBezTo>
                        <a:cubicBezTo>
                          <a:pt x="1090362" y="113332"/>
                          <a:pt x="1094180" y="210104"/>
                          <a:pt x="1092678" y="352244"/>
                        </a:cubicBezTo>
                        <a:cubicBezTo>
                          <a:pt x="978280" y="364871"/>
                          <a:pt x="818328" y="345428"/>
                          <a:pt x="546339" y="352244"/>
                        </a:cubicBezTo>
                        <a:cubicBezTo>
                          <a:pt x="274350" y="359060"/>
                          <a:pt x="126670" y="341217"/>
                          <a:pt x="0" y="352244"/>
                        </a:cubicBezTo>
                        <a:cubicBezTo>
                          <a:pt x="1177" y="244924"/>
                          <a:pt x="8931" y="98850"/>
                          <a:pt x="0" y="0"/>
                        </a:cubicBezTo>
                        <a:close/>
                        <a:moveTo>
                          <a:pt x="44031" y="44031"/>
                        </a:moveTo>
                        <a:cubicBezTo>
                          <a:pt x="33312" y="139797"/>
                          <a:pt x="34192" y="244997"/>
                          <a:pt x="44031" y="308214"/>
                        </a:cubicBezTo>
                        <a:cubicBezTo>
                          <a:pt x="299861" y="329448"/>
                          <a:pt x="403896" y="315986"/>
                          <a:pt x="566432" y="308214"/>
                        </a:cubicBezTo>
                        <a:cubicBezTo>
                          <a:pt x="728968" y="300442"/>
                          <a:pt x="929465" y="287409"/>
                          <a:pt x="1048648" y="308214"/>
                        </a:cubicBezTo>
                        <a:cubicBezTo>
                          <a:pt x="1047048" y="226227"/>
                          <a:pt x="1054008" y="130250"/>
                          <a:pt x="1048648" y="44031"/>
                        </a:cubicBezTo>
                        <a:cubicBezTo>
                          <a:pt x="847153" y="34715"/>
                          <a:pt x="745846" y="30666"/>
                          <a:pt x="546340" y="44031"/>
                        </a:cubicBezTo>
                        <a:cubicBezTo>
                          <a:pt x="346834" y="57396"/>
                          <a:pt x="215592" y="58633"/>
                          <a:pt x="44031" y="44031"/>
                        </a:cubicBezTo>
                        <a:close/>
                      </a:path>
                      <a:path w="1092678" h="352244" stroke="0" extrusionOk="0">
                        <a:moveTo>
                          <a:pt x="0" y="0"/>
                        </a:moveTo>
                        <a:cubicBezTo>
                          <a:pt x="114316" y="-25065"/>
                          <a:pt x="331134" y="21891"/>
                          <a:pt x="535412" y="0"/>
                        </a:cubicBezTo>
                        <a:cubicBezTo>
                          <a:pt x="739690" y="-21891"/>
                          <a:pt x="918492" y="19879"/>
                          <a:pt x="1092678" y="0"/>
                        </a:cubicBezTo>
                        <a:cubicBezTo>
                          <a:pt x="1080989" y="89097"/>
                          <a:pt x="1078456" y="243851"/>
                          <a:pt x="1092678" y="352244"/>
                        </a:cubicBezTo>
                        <a:cubicBezTo>
                          <a:pt x="919748" y="331504"/>
                          <a:pt x="731324" y="374334"/>
                          <a:pt x="524485" y="352244"/>
                        </a:cubicBezTo>
                        <a:cubicBezTo>
                          <a:pt x="317646" y="330154"/>
                          <a:pt x="218276" y="372711"/>
                          <a:pt x="0" y="352244"/>
                        </a:cubicBezTo>
                        <a:cubicBezTo>
                          <a:pt x="4834" y="264229"/>
                          <a:pt x="-6975" y="142147"/>
                          <a:pt x="0" y="0"/>
                        </a:cubicBezTo>
                        <a:close/>
                        <a:moveTo>
                          <a:pt x="44031" y="44031"/>
                        </a:moveTo>
                        <a:cubicBezTo>
                          <a:pt x="45333" y="127245"/>
                          <a:pt x="40594" y="199772"/>
                          <a:pt x="44031" y="308214"/>
                        </a:cubicBezTo>
                        <a:cubicBezTo>
                          <a:pt x="273581" y="308752"/>
                          <a:pt x="418069" y="287703"/>
                          <a:pt x="566432" y="308214"/>
                        </a:cubicBezTo>
                        <a:cubicBezTo>
                          <a:pt x="714795" y="328725"/>
                          <a:pt x="862598" y="306143"/>
                          <a:pt x="1048648" y="308214"/>
                        </a:cubicBezTo>
                        <a:cubicBezTo>
                          <a:pt x="1041656" y="241740"/>
                          <a:pt x="1060570" y="173346"/>
                          <a:pt x="1048648" y="44031"/>
                        </a:cubicBezTo>
                        <a:cubicBezTo>
                          <a:pt x="911920" y="43509"/>
                          <a:pt x="647165" y="61062"/>
                          <a:pt x="526247" y="44031"/>
                        </a:cubicBezTo>
                        <a:cubicBezTo>
                          <a:pt x="405329" y="27000"/>
                          <a:pt x="192750" y="58664"/>
                          <a:pt x="44031" y="44031"/>
                        </a:cubicBezTo>
                        <a:close/>
                      </a:path>
                    </a:pathLst>
                  </a:custGeom>
                  <ask:type>
                    <ask:lineSketchNon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D6EAA379-1BCA-4FD0-BB6B-12FD505F5A21}"/>
              </a:ext>
            </a:extLst>
          </p:cNvPr>
          <p:cNvSpPr txBox="1"/>
          <p:nvPr/>
        </p:nvSpPr>
        <p:spPr>
          <a:xfrm>
            <a:off x="6438900" y="3505919"/>
            <a:ext cx="12623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Trip Count </a:t>
            </a:r>
          </a:p>
        </p:txBody>
      </p:sp>
    </p:spTree>
    <p:extLst>
      <p:ext uri="{BB962C8B-B14F-4D97-AF65-F5344CB8AC3E}">
        <p14:creationId xmlns:p14="http://schemas.microsoft.com/office/powerpoint/2010/main" val="1291233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FF516C-C177-7345-BD99-473D838A774D}"/>
              </a:ext>
            </a:extLst>
          </p:cNvPr>
          <p:cNvSpPr>
            <a:spLocks noGrp="1"/>
          </p:cNvSpPr>
          <p:nvPr>
            <p:ph type="sldNum" sz="quarter" idx="4"/>
          </p:nvPr>
        </p:nvSpPr>
        <p:spPr/>
        <p:txBody>
          <a:bodyPr/>
          <a:lstStyle/>
          <a:p>
            <a:fld id="{4FAB73BC-B049-4115-A692-8D63A059BFB8}" type="slidenum">
              <a:rPr lang="en-US" noProof="0" smtClean="0"/>
              <a:pPr/>
              <a:t>23</a:t>
            </a:fld>
            <a:endParaRPr lang="en-US" noProof="0"/>
          </a:p>
        </p:txBody>
      </p:sp>
      <p:sp>
        <p:nvSpPr>
          <p:cNvPr id="6" name="Title 5">
            <a:extLst>
              <a:ext uri="{FF2B5EF4-FFF2-40B4-BE49-F238E27FC236}">
                <a16:creationId xmlns:a16="http://schemas.microsoft.com/office/drawing/2014/main" id="{8054FD95-E145-4747-8E20-964115398D97}"/>
              </a:ext>
            </a:extLst>
          </p:cNvPr>
          <p:cNvSpPr>
            <a:spLocks noGrp="1"/>
          </p:cNvSpPr>
          <p:nvPr>
            <p:ph type="title"/>
          </p:nvPr>
        </p:nvSpPr>
        <p:spPr>
          <a:xfrm>
            <a:off x="381000" y="274895"/>
            <a:ext cx="11106150" cy="441960"/>
          </a:xfrm>
        </p:spPr>
        <p:txBody>
          <a:bodyPr>
            <a:normAutofit fontScale="90000"/>
          </a:bodyPr>
          <a:lstStyle/>
          <a:p>
            <a:r>
              <a:rPr lang="en-US"/>
              <a:t>Compare destination of trips on weekdays and weekends</a:t>
            </a:r>
          </a:p>
        </p:txBody>
      </p:sp>
      <p:pic>
        <p:nvPicPr>
          <p:cNvPr id="2" name="图片 2" descr="图形用户界面, 文本, 应用程序, 电子邮件&#10;&#10;已自动生成说明">
            <a:extLst>
              <a:ext uri="{FF2B5EF4-FFF2-40B4-BE49-F238E27FC236}">
                <a16:creationId xmlns:a16="http://schemas.microsoft.com/office/drawing/2014/main" id="{5293F1AF-AE63-4C55-B5AB-FEC9B5C9DA24}"/>
              </a:ext>
            </a:extLst>
          </p:cNvPr>
          <p:cNvPicPr>
            <a:picLocks noChangeAspect="1"/>
          </p:cNvPicPr>
          <p:nvPr/>
        </p:nvPicPr>
        <p:blipFill>
          <a:blip r:embed="rId3"/>
          <a:stretch>
            <a:fillRect/>
          </a:stretch>
        </p:blipFill>
        <p:spPr>
          <a:xfrm>
            <a:off x="558082" y="1078063"/>
            <a:ext cx="5661116" cy="5037178"/>
          </a:xfrm>
          <a:prstGeom prst="rect">
            <a:avLst/>
          </a:prstGeom>
          <a:ln w="28575" cap="sq">
            <a:solidFill>
              <a:srgbClr val="43467B"/>
            </a:solidFill>
            <a:miter lim="800000"/>
          </a:ln>
          <a:effectLst>
            <a:outerShdw blurRad="57150" dist="50800" dir="2700000" algn="tl" rotWithShape="0">
              <a:srgbClr val="000000">
                <a:alpha val="40000"/>
              </a:srgbClr>
            </a:outerShdw>
          </a:effectLst>
        </p:spPr>
      </p:pic>
      <p:pic>
        <p:nvPicPr>
          <p:cNvPr id="3" name="图片 3" descr="表格&#10;&#10;已自动生成说明">
            <a:extLst>
              <a:ext uri="{FF2B5EF4-FFF2-40B4-BE49-F238E27FC236}">
                <a16:creationId xmlns:a16="http://schemas.microsoft.com/office/drawing/2014/main" id="{D7E6EDF5-6CBE-43A9-A43D-38C5DD1029F1}"/>
              </a:ext>
            </a:extLst>
          </p:cNvPr>
          <p:cNvPicPr>
            <a:picLocks noChangeAspect="1"/>
          </p:cNvPicPr>
          <p:nvPr/>
        </p:nvPicPr>
        <p:blipFill>
          <a:blip r:embed="rId4"/>
          <a:stretch>
            <a:fillRect/>
          </a:stretch>
        </p:blipFill>
        <p:spPr>
          <a:xfrm>
            <a:off x="6863237" y="3705167"/>
            <a:ext cx="4330084" cy="2514359"/>
          </a:xfrm>
          <a:prstGeom prst="rect">
            <a:avLst/>
          </a:prstGeom>
          <a:ln>
            <a:noFill/>
          </a:ln>
          <a:effectLst>
            <a:outerShdw blurRad="190500" algn="tl" rotWithShape="0">
              <a:srgbClr val="000000">
                <a:alpha val="70000"/>
              </a:srgbClr>
            </a:outerShdw>
          </a:effectLst>
        </p:spPr>
      </p:pic>
      <p:sp>
        <p:nvSpPr>
          <p:cNvPr id="9" name="Frame 8">
            <a:extLst>
              <a:ext uri="{FF2B5EF4-FFF2-40B4-BE49-F238E27FC236}">
                <a16:creationId xmlns:a16="http://schemas.microsoft.com/office/drawing/2014/main" id="{546CB1C6-FF32-4F9F-8846-FAE5868739A0}"/>
              </a:ext>
            </a:extLst>
          </p:cNvPr>
          <p:cNvSpPr/>
          <p:nvPr/>
        </p:nvSpPr>
        <p:spPr>
          <a:xfrm>
            <a:off x="9790261" y="3730208"/>
            <a:ext cx="1437734" cy="352244"/>
          </a:xfrm>
          <a:prstGeom prst="frame">
            <a:avLst/>
          </a:prstGeom>
          <a:solidFill>
            <a:schemeClr val="accent3">
              <a:lumMod val="60000"/>
              <a:lumOff val="40000"/>
            </a:schemeClr>
          </a:solidFill>
          <a:ln>
            <a:extLst>
              <a:ext uri="{C807C97D-BFC1-408E-A445-0C87EB9F89A2}">
                <ask:lineSketchStyleProps xmlns:ask="http://schemas.microsoft.com/office/drawing/2018/sketchyshapes" sd="3452496264">
                  <a:custGeom>
                    <a:avLst/>
                    <a:gdLst>
                      <a:gd name="connsiteX0" fmla="*/ 0 w 1092678"/>
                      <a:gd name="connsiteY0" fmla="*/ 0 h 352244"/>
                      <a:gd name="connsiteX1" fmla="*/ 513559 w 1092678"/>
                      <a:gd name="connsiteY1" fmla="*/ 0 h 352244"/>
                      <a:gd name="connsiteX2" fmla="*/ 1092678 w 1092678"/>
                      <a:gd name="connsiteY2" fmla="*/ 0 h 352244"/>
                      <a:gd name="connsiteX3" fmla="*/ 1092678 w 1092678"/>
                      <a:gd name="connsiteY3" fmla="*/ 352244 h 352244"/>
                      <a:gd name="connsiteX4" fmla="*/ 546339 w 1092678"/>
                      <a:gd name="connsiteY4" fmla="*/ 352244 h 352244"/>
                      <a:gd name="connsiteX5" fmla="*/ 0 w 1092678"/>
                      <a:gd name="connsiteY5" fmla="*/ 352244 h 352244"/>
                      <a:gd name="connsiteX6" fmla="*/ 0 w 1092678"/>
                      <a:gd name="connsiteY6" fmla="*/ 0 h 352244"/>
                      <a:gd name="connsiteX7" fmla="*/ 44031 w 1092678"/>
                      <a:gd name="connsiteY7" fmla="*/ 44031 h 352244"/>
                      <a:gd name="connsiteX8" fmla="*/ 44031 w 1092678"/>
                      <a:gd name="connsiteY8" fmla="*/ 308214 h 352244"/>
                      <a:gd name="connsiteX9" fmla="*/ 566432 w 1092678"/>
                      <a:gd name="connsiteY9" fmla="*/ 308214 h 352244"/>
                      <a:gd name="connsiteX10" fmla="*/ 1048648 w 1092678"/>
                      <a:gd name="connsiteY10" fmla="*/ 308214 h 352244"/>
                      <a:gd name="connsiteX11" fmla="*/ 1048648 w 1092678"/>
                      <a:gd name="connsiteY11" fmla="*/ 44031 h 352244"/>
                      <a:gd name="connsiteX12" fmla="*/ 546340 w 1092678"/>
                      <a:gd name="connsiteY12" fmla="*/ 44031 h 352244"/>
                      <a:gd name="connsiteX13" fmla="*/ 44031 w 1092678"/>
                      <a:gd name="connsiteY13" fmla="*/ 44031 h 35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2678" h="352244" fill="none" extrusionOk="0">
                        <a:moveTo>
                          <a:pt x="0" y="0"/>
                        </a:moveTo>
                        <a:cubicBezTo>
                          <a:pt x="222109" y="17367"/>
                          <a:pt x="353623" y="16101"/>
                          <a:pt x="513559" y="0"/>
                        </a:cubicBezTo>
                        <a:cubicBezTo>
                          <a:pt x="673495" y="-16101"/>
                          <a:pt x="911224" y="8839"/>
                          <a:pt x="1092678" y="0"/>
                        </a:cubicBezTo>
                        <a:cubicBezTo>
                          <a:pt x="1090362" y="113332"/>
                          <a:pt x="1094180" y="210104"/>
                          <a:pt x="1092678" y="352244"/>
                        </a:cubicBezTo>
                        <a:cubicBezTo>
                          <a:pt x="978280" y="364871"/>
                          <a:pt x="818328" y="345428"/>
                          <a:pt x="546339" y="352244"/>
                        </a:cubicBezTo>
                        <a:cubicBezTo>
                          <a:pt x="274350" y="359060"/>
                          <a:pt x="126670" y="341217"/>
                          <a:pt x="0" y="352244"/>
                        </a:cubicBezTo>
                        <a:cubicBezTo>
                          <a:pt x="1177" y="244924"/>
                          <a:pt x="8931" y="98850"/>
                          <a:pt x="0" y="0"/>
                        </a:cubicBezTo>
                        <a:close/>
                        <a:moveTo>
                          <a:pt x="44031" y="44031"/>
                        </a:moveTo>
                        <a:cubicBezTo>
                          <a:pt x="33312" y="139797"/>
                          <a:pt x="34192" y="244997"/>
                          <a:pt x="44031" y="308214"/>
                        </a:cubicBezTo>
                        <a:cubicBezTo>
                          <a:pt x="299861" y="329448"/>
                          <a:pt x="403896" y="315986"/>
                          <a:pt x="566432" y="308214"/>
                        </a:cubicBezTo>
                        <a:cubicBezTo>
                          <a:pt x="728968" y="300442"/>
                          <a:pt x="929465" y="287409"/>
                          <a:pt x="1048648" y="308214"/>
                        </a:cubicBezTo>
                        <a:cubicBezTo>
                          <a:pt x="1047048" y="226227"/>
                          <a:pt x="1054008" y="130250"/>
                          <a:pt x="1048648" y="44031"/>
                        </a:cubicBezTo>
                        <a:cubicBezTo>
                          <a:pt x="847153" y="34715"/>
                          <a:pt x="745846" y="30666"/>
                          <a:pt x="546340" y="44031"/>
                        </a:cubicBezTo>
                        <a:cubicBezTo>
                          <a:pt x="346834" y="57396"/>
                          <a:pt x="215592" y="58633"/>
                          <a:pt x="44031" y="44031"/>
                        </a:cubicBezTo>
                        <a:close/>
                      </a:path>
                      <a:path w="1092678" h="352244" stroke="0" extrusionOk="0">
                        <a:moveTo>
                          <a:pt x="0" y="0"/>
                        </a:moveTo>
                        <a:cubicBezTo>
                          <a:pt x="114316" y="-25065"/>
                          <a:pt x="331134" y="21891"/>
                          <a:pt x="535412" y="0"/>
                        </a:cubicBezTo>
                        <a:cubicBezTo>
                          <a:pt x="739690" y="-21891"/>
                          <a:pt x="918492" y="19879"/>
                          <a:pt x="1092678" y="0"/>
                        </a:cubicBezTo>
                        <a:cubicBezTo>
                          <a:pt x="1080989" y="89097"/>
                          <a:pt x="1078456" y="243851"/>
                          <a:pt x="1092678" y="352244"/>
                        </a:cubicBezTo>
                        <a:cubicBezTo>
                          <a:pt x="919748" y="331504"/>
                          <a:pt x="731324" y="374334"/>
                          <a:pt x="524485" y="352244"/>
                        </a:cubicBezTo>
                        <a:cubicBezTo>
                          <a:pt x="317646" y="330154"/>
                          <a:pt x="218276" y="372711"/>
                          <a:pt x="0" y="352244"/>
                        </a:cubicBezTo>
                        <a:cubicBezTo>
                          <a:pt x="4834" y="264229"/>
                          <a:pt x="-6975" y="142147"/>
                          <a:pt x="0" y="0"/>
                        </a:cubicBezTo>
                        <a:close/>
                        <a:moveTo>
                          <a:pt x="44031" y="44031"/>
                        </a:moveTo>
                        <a:cubicBezTo>
                          <a:pt x="45333" y="127245"/>
                          <a:pt x="40594" y="199772"/>
                          <a:pt x="44031" y="308214"/>
                        </a:cubicBezTo>
                        <a:cubicBezTo>
                          <a:pt x="273581" y="308752"/>
                          <a:pt x="418069" y="287703"/>
                          <a:pt x="566432" y="308214"/>
                        </a:cubicBezTo>
                        <a:cubicBezTo>
                          <a:pt x="714795" y="328725"/>
                          <a:pt x="862598" y="306143"/>
                          <a:pt x="1048648" y="308214"/>
                        </a:cubicBezTo>
                        <a:cubicBezTo>
                          <a:pt x="1041656" y="241740"/>
                          <a:pt x="1060570" y="173346"/>
                          <a:pt x="1048648" y="44031"/>
                        </a:cubicBezTo>
                        <a:cubicBezTo>
                          <a:pt x="911920" y="43509"/>
                          <a:pt x="647165" y="61062"/>
                          <a:pt x="526247" y="44031"/>
                        </a:cubicBezTo>
                        <a:cubicBezTo>
                          <a:pt x="405329" y="27000"/>
                          <a:pt x="192750" y="58664"/>
                          <a:pt x="44031" y="44031"/>
                        </a:cubicBezTo>
                        <a:close/>
                      </a:path>
                    </a:pathLst>
                  </a:custGeom>
                  <ask:type>
                    <ask:lineSketchNon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E1C7557-DF08-448D-9472-E9A96CEB2F41}"/>
              </a:ext>
            </a:extLst>
          </p:cNvPr>
          <p:cNvSpPr/>
          <p:nvPr/>
        </p:nvSpPr>
        <p:spPr>
          <a:xfrm>
            <a:off x="7299384" y="1056013"/>
            <a:ext cx="3288822" cy="2196142"/>
          </a:xfrm>
          <a:prstGeom prst="rect">
            <a:avLst/>
          </a:prstGeom>
          <a:solidFill>
            <a:srgbClr val="43467B">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5">
            <a:extLst>
              <a:ext uri="{FF2B5EF4-FFF2-40B4-BE49-F238E27FC236}">
                <a16:creationId xmlns:a16="http://schemas.microsoft.com/office/drawing/2014/main" id="{095EB7BD-7AE7-4A93-B6F1-0E60D816B952}"/>
              </a:ext>
            </a:extLst>
          </p:cNvPr>
          <p:cNvSpPr txBox="1">
            <a:spLocks/>
          </p:cNvSpPr>
          <p:nvPr/>
        </p:nvSpPr>
        <p:spPr>
          <a:xfrm>
            <a:off x="7544519" y="1482591"/>
            <a:ext cx="1933395" cy="140164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a:lstStyle>
          <a:p>
            <a:pPr algn="ctr"/>
            <a:r>
              <a:rPr lang="en-US"/>
              <a:t>weekdays </a:t>
            </a:r>
            <a:br>
              <a:rPr lang="en-US"/>
            </a:br>
            <a:r>
              <a:rPr lang="en-US"/>
              <a:t>vs</a:t>
            </a:r>
            <a:br>
              <a:rPr lang="en-US"/>
            </a:br>
            <a:r>
              <a:rPr lang="en-US"/>
              <a:t>weekends</a:t>
            </a:r>
          </a:p>
        </p:txBody>
      </p:sp>
      <p:pic>
        <p:nvPicPr>
          <p:cNvPr id="15" name="Graphic 8" descr="Work from home desk outline">
            <a:extLst>
              <a:ext uri="{FF2B5EF4-FFF2-40B4-BE49-F238E27FC236}">
                <a16:creationId xmlns:a16="http://schemas.microsoft.com/office/drawing/2014/main" id="{D2B77AAC-D97A-4E7B-9C73-D4483F951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3356" y="1375912"/>
            <a:ext cx="533400" cy="533400"/>
          </a:xfrm>
          <a:prstGeom prst="rect">
            <a:avLst/>
          </a:prstGeom>
        </p:spPr>
      </p:pic>
      <p:pic>
        <p:nvPicPr>
          <p:cNvPr id="17" name="Graphic 9" descr="Vacation outline">
            <a:extLst>
              <a:ext uri="{FF2B5EF4-FFF2-40B4-BE49-F238E27FC236}">
                <a16:creationId xmlns:a16="http://schemas.microsoft.com/office/drawing/2014/main" id="{390DAA4D-641F-4CFF-9994-8263D24971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8056" y="2439834"/>
            <a:ext cx="508240" cy="504646"/>
          </a:xfrm>
          <a:prstGeom prst="rect">
            <a:avLst/>
          </a:prstGeom>
        </p:spPr>
      </p:pic>
      <p:sp>
        <p:nvSpPr>
          <p:cNvPr id="18" name="TextBox 17">
            <a:extLst>
              <a:ext uri="{FF2B5EF4-FFF2-40B4-BE49-F238E27FC236}">
                <a16:creationId xmlns:a16="http://schemas.microsoft.com/office/drawing/2014/main" id="{CC30F225-3486-4108-BCFE-D899BE8F30CF}"/>
              </a:ext>
            </a:extLst>
          </p:cNvPr>
          <p:cNvSpPr txBox="1"/>
          <p:nvPr/>
        </p:nvSpPr>
        <p:spPr>
          <a:xfrm>
            <a:off x="9768940" y="3399909"/>
            <a:ext cx="16798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Destination </a:t>
            </a:r>
          </a:p>
        </p:txBody>
      </p:sp>
    </p:spTree>
    <p:extLst>
      <p:ext uri="{BB962C8B-B14F-4D97-AF65-F5344CB8AC3E}">
        <p14:creationId xmlns:p14="http://schemas.microsoft.com/office/powerpoint/2010/main" val="4161658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9BA0911-FA46-48F2-99E1-E585DC02F837}"/>
              </a:ext>
            </a:extLst>
          </p:cNvPr>
          <p:cNvSpPr/>
          <p:nvPr/>
        </p:nvSpPr>
        <p:spPr>
          <a:xfrm>
            <a:off x="-719" y="-719"/>
            <a:ext cx="12166839" cy="808727"/>
          </a:xfrm>
          <a:prstGeom prst="rect">
            <a:avLst/>
          </a:prstGeom>
          <a:solidFill>
            <a:srgbClr val="43467B">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EFF516C-C177-7345-BD99-473D838A774D}"/>
              </a:ext>
            </a:extLst>
          </p:cNvPr>
          <p:cNvSpPr>
            <a:spLocks noGrp="1"/>
          </p:cNvSpPr>
          <p:nvPr>
            <p:ph type="sldNum" sz="quarter" idx="4"/>
          </p:nvPr>
        </p:nvSpPr>
        <p:spPr/>
        <p:txBody>
          <a:bodyPr/>
          <a:lstStyle/>
          <a:p>
            <a:fld id="{4FAB73BC-B049-4115-A692-8D63A059BFB8}" type="slidenum">
              <a:rPr lang="en-US" noProof="0" smtClean="0"/>
              <a:pPr/>
              <a:t>24</a:t>
            </a:fld>
            <a:endParaRPr lang="en-US" noProof="0"/>
          </a:p>
        </p:txBody>
      </p:sp>
      <p:sp>
        <p:nvSpPr>
          <p:cNvPr id="6" name="Title 5">
            <a:extLst>
              <a:ext uri="{FF2B5EF4-FFF2-40B4-BE49-F238E27FC236}">
                <a16:creationId xmlns:a16="http://schemas.microsoft.com/office/drawing/2014/main" id="{8054FD95-E145-4747-8E20-964115398D97}"/>
              </a:ext>
            </a:extLst>
          </p:cNvPr>
          <p:cNvSpPr>
            <a:spLocks noGrp="1"/>
          </p:cNvSpPr>
          <p:nvPr>
            <p:ph type="title"/>
          </p:nvPr>
        </p:nvSpPr>
        <p:spPr>
          <a:xfrm>
            <a:off x="381000" y="274895"/>
            <a:ext cx="11106150" cy="441960"/>
          </a:xfrm>
        </p:spPr>
        <p:txBody>
          <a:bodyPr>
            <a:normAutofit fontScale="90000"/>
          </a:bodyPr>
          <a:lstStyle/>
          <a:p>
            <a:r>
              <a:rPr lang="en-US"/>
              <a:t>Top 10 popular start stations on weekdays and weekends</a:t>
            </a:r>
          </a:p>
        </p:txBody>
      </p:sp>
      <p:pic>
        <p:nvPicPr>
          <p:cNvPr id="2" name="图片 2" descr="图形用户界面, 文本, 应用程序, 电子邮件&#10;&#10;已自动生成说明">
            <a:extLst>
              <a:ext uri="{FF2B5EF4-FFF2-40B4-BE49-F238E27FC236}">
                <a16:creationId xmlns:a16="http://schemas.microsoft.com/office/drawing/2014/main" id="{9E873C7F-5F6A-4F12-9ACC-AEFF9161F61A}"/>
              </a:ext>
            </a:extLst>
          </p:cNvPr>
          <p:cNvPicPr>
            <a:picLocks noChangeAspect="1"/>
          </p:cNvPicPr>
          <p:nvPr/>
        </p:nvPicPr>
        <p:blipFill>
          <a:blip r:embed="rId3"/>
          <a:stretch>
            <a:fillRect/>
          </a:stretch>
        </p:blipFill>
        <p:spPr>
          <a:xfrm>
            <a:off x="791132" y="1130963"/>
            <a:ext cx="5289806" cy="5117321"/>
          </a:xfrm>
          <a:prstGeom prst="rect">
            <a:avLst/>
          </a:prstGeom>
          <a:ln w="28575" cap="sq">
            <a:solidFill>
              <a:srgbClr val="43467B"/>
            </a:solidFill>
            <a:miter lim="800000"/>
          </a:ln>
          <a:effectLst>
            <a:outerShdw blurRad="57150" dist="50800" dir="2700000" algn="tl" rotWithShape="0">
              <a:srgbClr val="000000">
                <a:alpha val="40000"/>
              </a:srgbClr>
            </a:outerShdw>
          </a:effectLst>
        </p:spPr>
      </p:pic>
      <p:pic>
        <p:nvPicPr>
          <p:cNvPr id="3" name="图片 3" descr="表格&#10;&#10;已自动生成说明">
            <a:extLst>
              <a:ext uri="{FF2B5EF4-FFF2-40B4-BE49-F238E27FC236}">
                <a16:creationId xmlns:a16="http://schemas.microsoft.com/office/drawing/2014/main" id="{FEA92100-FDAD-4F78-967F-A5EF2D5ED8F6}"/>
              </a:ext>
            </a:extLst>
          </p:cNvPr>
          <p:cNvPicPr>
            <a:picLocks noChangeAspect="1"/>
          </p:cNvPicPr>
          <p:nvPr/>
        </p:nvPicPr>
        <p:blipFill>
          <a:blip r:embed="rId4"/>
          <a:stretch>
            <a:fillRect/>
          </a:stretch>
        </p:blipFill>
        <p:spPr>
          <a:xfrm>
            <a:off x="6584146" y="1131260"/>
            <a:ext cx="5140178" cy="51401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36016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97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52BEA0-C69E-114D-B451-B54908E1BB2D}"/>
              </a:ext>
            </a:extLst>
          </p:cNvPr>
          <p:cNvPicPr>
            <a:picLocks noChangeAspect="1"/>
          </p:cNvPicPr>
          <p:nvPr/>
        </p:nvPicPr>
        <p:blipFill>
          <a:blip r:embed="rId3"/>
          <a:srcRect t="92" b="92"/>
          <a:stretch/>
        </p:blipFill>
        <p:spPr>
          <a:xfrm>
            <a:off x="20" y="11"/>
            <a:ext cx="12191980" cy="6857990"/>
          </a:xfrm>
          <a:prstGeom prst="rect">
            <a:avLst/>
          </a:prstGeom>
          <a:noFill/>
        </p:spPr>
      </p:pic>
      <p:sp>
        <p:nvSpPr>
          <p:cNvPr id="6" name="Slide Number Placeholder 5" hidden="1">
            <a:extLst>
              <a:ext uri="{FF2B5EF4-FFF2-40B4-BE49-F238E27FC236}">
                <a16:creationId xmlns:a16="http://schemas.microsoft.com/office/drawing/2014/main" id="{EA2A1F48-D2C0-5548-9D24-A424210D8306}"/>
              </a:ext>
            </a:extLst>
          </p:cNvPr>
          <p:cNvSpPr>
            <a:spLocks noGrp="1"/>
          </p:cNvSpPr>
          <p:nvPr>
            <p:ph type="sldNum" sz="quarter" idx="4294967295"/>
          </p:nvPr>
        </p:nvSpPr>
        <p:spPr>
          <a:xfrm>
            <a:off x="628788" y="6339840"/>
            <a:ext cx="302281" cy="365760"/>
          </a:xfrm>
          <a:prstGeom prst="rect">
            <a:avLst/>
          </a:prstGeom>
        </p:spPr>
        <p:txBody>
          <a:bodyPr anchor="ctr">
            <a:normAutofit fontScale="62500" lnSpcReduction="20000"/>
          </a:bodyPr>
          <a:lstStyle/>
          <a:p>
            <a:pPr>
              <a:spcAft>
                <a:spcPts val="600"/>
              </a:spcAft>
            </a:pPr>
            <a:fld id="{4FAB73BC-B049-4115-A692-8D63A059BFB8}" type="slidenum">
              <a:rPr lang="en-US" noProof="0" smtClean="0"/>
              <a:pPr>
                <a:spcAft>
                  <a:spcPts val="600"/>
                </a:spcAft>
              </a:pPr>
              <a:t>25</a:t>
            </a:fld>
            <a:endParaRPr lang="en-US" noProof="0"/>
          </a:p>
        </p:txBody>
      </p:sp>
      <p:sp>
        <p:nvSpPr>
          <p:cNvPr id="2" name="Rectangle 1">
            <a:extLst>
              <a:ext uri="{FF2B5EF4-FFF2-40B4-BE49-F238E27FC236}">
                <a16:creationId xmlns:a16="http://schemas.microsoft.com/office/drawing/2014/main" id="{90521646-9E1A-49A6-AD6E-24525665A2B7}"/>
              </a:ext>
            </a:extLst>
          </p:cNvPr>
          <p:cNvSpPr/>
          <p:nvPr/>
        </p:nvSpPr>
        <p:spPr>
          <a:xfrm>
            <a:off x="2346387" y="1753321"/>
            <a:ext cx="7195865" cy="2375856"/>
          </a:xfrm>
          <a:prstGeom prst="rect">
            <a:avLst/>
          </a:prstGeom>
          <a:solidFill>
            <a:srgbClr val="E89A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3A5AFE7-9286-8345-AFB9-05238A7918D9}"/>
              </a:ext>
            </a:extLst>
          </p:cNvPr>
          <p:cNvSpPr txBox="1"/>
          <p:nvPr/>
        </p:nvSpPr>
        <p:spPr>
          <a:xfrm>
            <a:off x="2748108" y="2065714"/>
            <a:ext cx="6445291" cy="1754326"/>
          </a:xfrm>
          <a:prstGeom prst="rect">
            <a:avLst/>
          </a:prstGeom>
          <a:noFill/>
          <a:ln>
            <a:solidFill>
              <a:schemeClr val="bg1"/>
            </a:solidFill>
          </a:ln>
        </p:spPr>
        <p:txBody>
          <a:bodyPr wrap="none" lIns="91440" tIns="45720" rIns="91440" bIns="45720" rtlCol="0" anchor="t">
            <a:spAutoFit/>
          </a:bodyPr>
          <a:lstStyle/>
          <a:p>
            <a:pPr algn="ctr">
              <a:lnSpc>
                <a:spcPct val="150000"/>
              </a:lnSpc>
            </a:pPr>
            <a:r>
              <a:rPr lang="en-US" sz="6000">
                <a:solidFill>
                  <a:schemeClr val="bg1"/>
                </a:solidFill>
              </a:rPr>
              <a:t>Tableau Dashboard </a:t>
            </a:r>
            <a:endParaRPr lang="en-US">
              <a:solidFill>
                <a:schemeClr val="bg1"/>
              </a:solidFill>
            </a:endParaRPr>
          </a:p>
          <a:p>
            <a:endParaRPr lang="en-US"/>
          </a:p>
        </p:txBody>
      </p:sp>
    </p:spTree>
    <p:extLst>
      <p:ext uri="{BB962C8B-B14F-4D97-AF65-F5344CB8AC3E}">
        <p14:creationId xmlns:p14="http://schemas.microsoft.com/office/powerpoint/2010/main" val="1916233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51D372-A072-4F55-BAA2-5DA11D6266DC}"/>
              </a:ext>
            </a:extLst>
          </p:cNvPr>
          <p:cNvSpPr/>
          <p:nvPr/>
        </p:nvSpPr>
        <p:spPr>
          <a:xfrm>
            <a:off x="725337" y="1325592"/>
            <a:ext cx="4032849" cy="4075980"/>
          </a:xfrm>
          <a:prstGeom prst="rect">
            <a:avLst/>
          </a:prstGeom>
          <a:solidFill>
            <a:srgbClr val="E89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C86A653-F314-C245-B4DB-727E542A0779}"/>
              </a:ext>
            </a:extLst>
          </p:cNvPr>
          <p:cNvSpPr>
            <a:spLocks noGrp="1"/>
          </p:cNvSpPr>
          <p:nvPr>
            <p:ph sz="quarter" idx="19"/>
          </p:nvPr>
        </p:nvSpPr>
        <p:spPr>
          <a:xfrm>
            <a:off x="906383" y="2138157"/>
            <a:ext cx="3688080" cy="3915430"/>
          </a:xfrm>
        </p:spPr>
        <p:txBody>
          <a:bodyPr vert="horz" lIns="91440" tIns="45720" rIns="91440" bIns="45720" rtlCol="0" anchor="t">
            <a:normAutofit/>
          </a:bodyPr>
          <a:lstStyle/>
          <a:p>
            <a:r>
              <a:rPr lang="en-US"/>
              <a:t>We want to find the conditions in which bikes are most highly demanded</a:t>
            </a:r>
          </a:p>
        </p:txBody>
      </p:sp>
      <p:sp>
        <p:nvSpPr>
          <p:cNvPr id="5" name="Slide Number Placeholder 4">
            <a:extLst>
              <a:ext uri="{FF2B5EF4-FFF2-40B4-BE49-F238E27FC236}">
                <a16:creationId xmlns:a16="http://schemas.microsoft.com/office/drawing/2014/main" id="{9E0E1538-8DEA-5D45-A669-3128CF693DFB}"/>
              </a:ext>
            </a:extLst>
          </p:cNvPr>
          <p:cNvSpPr>
            <a:spLocks noGrp="1"/>
          </p:cNvSpPr>
          <p:nvPr>
            <p:ph type="sldNum" sz="quarter" idx="4"/>
          </p:nvPr>
        </p:nvSpPr>
        <p:spPr/>
        <p:txBody>
          <a:bodyPr/>
          <a:lstStyle/>
          <a:p>
            <a:fld id="{4FAB73BC-B049-4115-A692-8D63A059BFB8}" type="slidenum">
              <a:rPr lang="en-US" noProof="0" smtClean="0"/>
              <a:pPr/>
              <a:t>26</a:t>
            </a:fld>
            <a:endParaRPr lang="en-US" noProof="0"/>
          </a:p>
        </p:txBody>
      </p:sp>
      <p:sp>
        <p:nvSpPr>
          <p:cNvPr id="6" name="Title 5">
            <a:extLst>
              <a:ext uri="{FF2B5EF4-FFF2-40B4-BE49-F238E27FC236}">
                <a16:creationId xmlns:a16="http://schemas.microsoft.com/office/drawing/2014/main" id="{46553B32-8854-464B-81A0-919892DA6A1D}"/>
              </a:ext>
            </a:extLst>
          </p:cNvPr>
          <p:cNvSpPr>
            <a:spLocks noGrp="1"/>
          </p:cNvSpPr>
          <p:nvPr>
            <p:ph type="title"/>
          </p:nvPr>
        </p:nvSpPr>
        <p:spPr/>
        <p:txBody>
          <a:bodyPr>
            <a:normAutofit fontScale="90000"/>
          </a:bodyPr>
          <a:lstStyle/>
          <a:p>
            <a:r>
              <a:rPr lang="en-US"/>
              <a:t>Ridership patterns pre-Covid</a:t>
            </a:r>
          </a:p>
        </p:txBody>
      </p:sp>
      <p:pic>
        <p:nvPicPr>
          <p:cNvPr id="7" name="Picture 7" descr="Graphical user interface, chart, line chart&#10;&#10;Description automatically generated">
            <a:extLst>
              <a:ext uri="{FF2B5EF4-FFF2-40B4-BE49-F238E27FC236}">
                <a16:creationId xmlns:a16="http://schemas.microsoft.com/office/drawing/2014/main" id="{6414D347-E5ED-4856-83FE-287987AD0352}"/>
              </a:ext>
            </a:extLst>
          </p:cNvPr>
          <p:cNvPicPr>
            <a:picLocks noChangeAspect="1"/>
          </p:cNvPicPr>
          <p:nvPr/>
        </p:nvPicPr>
        <p:blipFill>
          <a:blip r:embed="rId3"/>
          <a:stretch>
            <a:fillRect/>
          </a:stretch>
        </p:blipFill>
        <p:spPr>
          <a:xfrm>
            <a:off x="5400447" y="1146520"/>
            <a:ext cx="5769640" cy="4565465"/>
          </a:xfrm>
          <a:prstGeom prst="rect">
            <a:avLst/>
          </a:prstGeom>
        </p:spPr>
      </p:pic>
    </p:spTree>
    <p:extLst>
      <p:ext uri="{BB962C8B-B14F-4D97-AF65-F5344CB8AC3E}">
        <p14:creationId xmlns:p14="http://schemas.microsoft.com/office/powerpoint/2010/main" val="3855420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697835B-BDF3-7244-80C1-30842228C5D8}"/>
              </a:ext>
            </a:extLst>
          </p:cNvPr>
          <p:cNvSpPr>
            <a:spLocks noGrp="1"/>
          </p:cNvSpPr>
          <p:nvPr>
            <p:ph type="sldNum" sz="quarter" idx="4"/>
          </p:nvPr>
        </p:nvSpPr>
        <p:spPr/>
        <p:txBody>
          <a:bodyPr/>
          <a:lstStyle/>
          <a:p>
            <a:fld id="{4FAB73BC-B049-4115-A692-8D63A059BFB8}" type="slidenum">
              <a:rPr lang="en-US" noProof="0" smtClean="0"/>
              <a:pPr/>
              <a:t>27</a:t>
            </a:fld>
            <a:endParaRPr lang="en-US" noProof="0"/>
          </a:p>
        </p:txBody>
      </p:sp>
      <p:pic>
        <p:nvPicPr>
          <p:cNvPr id="7" name="Picture 7" descr="Map&#10;&#10;Description automatically generated">
            <a:extLst>
              <a:ext uri="{FF2B5EF4-FFF2-40B4-BE49-F238E27FC236}">
                <a16:creationId xmlns:a16="http://schemas.microsoft.com/office/drawing/2014/main" id="{B616C8CF-A63A-48D7-80D9-53BE46699F07}"/>
              </a:ext>
            </a:extLst>
          </p:cNvPr>
          <p:cNvPicPr>
            <a:picLocks noChangeAspect="1"/>
          </p:cNvPicPr>
          <p:nvPr/>
        </p:nvPicPr>
        <p:blipFill>
          <a:blip r:embed="rId3"/>
          <a:stretch>
            <a:fillRect/>
          </a:stretch>
        </p:blipFill>
        <p:spPr>
          <a:xfrm>
            <a:off x="200234" y="185292"/>
            <a:ext cx="11471745" cy="6235972"/>
          </a:xfrm>
          <a:prstGeom prst="rect">
            <a:avLst/>
          </a:prstGeom>
        </p:spPr>
      </p:pic>
    </p:spTree>
    <p:extLst>
      <p:ext uri="{BB962C8B-B14F-4D97-AF65-F5344CB8AC3E}">
        <p14:creationId xmlns:p14="http://schemas.microsoft.com/office/powerpoint/2010/main" val="2561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AB5D27-4894-411E-839C-CA06A7368A82}"/>
              </a:ext>
            </a:extLst>
          </p:cNvPr>
          <p:cNvSpPr>
            <a:spLocks noGrp="1"/>
          </p:cNvSpPr>
          <p:nvPr>
            <p:ph type="sldNum" sz="quarter" idx="4"/>
          </p:nvPr>
        </p:nvSpPr>
        <p:spPr/>
        <p:txBody>
          <a:bodyPr/>
          <a:lstStyle/>
          <a:p>
            <a:fld id="{4FAB73BC-B049-4115-A692-8D63A059BFB8}" type="slidenum">
              <a:rPr lang="en-US" noProof="0" smtClean="0"/>
              <a:pPr/>
              <a:t>28</a:t>
            </a:fld>
            <a:endParaRPr lang="en-US" noProof="0"/>
          </a:p>
        </p:txBody>
      </p:sp>
      <p:pic>
        <p:nvPicPr>
          <p:cNvPr id="2" name="Picture 2" descr="Chart, pie chart&#10;&#10;Description automatically generated">
            <a:extLst>
              <a:ext uri="{FF2B5EF4-FFF2-40B4-BE49-F238E27FC236}">
                <a16:creationId xmlns:a16="http://schemas.microsoft.com/office/drawing/2014/main" id="{D4EA87A2-78AB-4C7D-BC25-E48A563DDF99}"/>
              </a:ext>
            </a:extLst>
          </p:cNvPr>
          <p:cNvPicPr>
            <a:picLocks noChangeAspect="1"/>
          </p:cNvPicPr>
          <p:nvPr/>
        </p:nvPicPr>
        <p:blipFill>
          <a:blip r:embed="rId2"/>
          <a:stretch>
            <a:fillRect/>
          </a:stretch>
        </p:blipFill>
        <p:spPr>
          <a:xfrm>
            <a:off x="224287" y="666500"/>
            <a:ext cx="4378712" cy="4390940"/>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AB5608E6-A493-4C4F-B729-228FA5081819}"/>
              </a:ext>
            </a:extLst>
          </p:cNvPr>
          <p:cNvPicPr>
            <a:picLocks noChangeAspect="1"/>
          </p:cNvPicPr>
          <p:nvPr/>
        </p:nvPicPr>
        <p:blipFill>
          <a:blip r:embed="rId3"/>
          <a:stretch>
            <a:fillRect/>
          </a:stretch>
        </p:blipFill>
        <p:spPr>
          <a:xfrm>
            <a:off x="4692104" y="716685"/>
            <a:ext cx="1291683" cy="1879910"/>
          </a:xfrm>
          <a:prstGeom prst="rect">
            <a:avLst/>
          </a:prstGeom>
        </p:spPr>
      </p:pic>
      <p:pic>
        <p:nvPicPr>
          <p:cNvPr id="4" name="Picture 5">
            <a:extLst>
              <a:ext uri="{FF2B5EF4-FFF2-40B4-BE49-F238E27FC236}">
                <a16:creationId xmlns:a16="http://schemas.microsoft.com/office/drawing/2014/main" id="{C1EFEED3-60D3-4F5A-AC73-8E86E5BAA077}"/>
              </a:ext>
            </a:extLst>
          </p:cNvPr>
          <p:cNvPicPr>
            <a:picLocks noChangeAspect="1"/>
          </p:cNvPicPr>
          <p:nvPr/>
        </p:nvPicPr>
        <p:blipFill>
          <a:blip r:embed="rId4"/>
          <a:srcRect l="102" r="102"/>
          <a:stretch/>
        </p:blipFill>
        <p:spPr>
          <a:xfrm>
            <a:off x="6298721" y="352437"/>
            <a:ext cx="5891840" cy="5649917"/>
          </a:xfrm>
          <a:prstGeom prst="rect">
            <a:avLst/>
          </a:prstGeom>
        </p:spPr>
      </p:pic>
    </p:spTree>
    <p:extLst>
      <p:ext uri="{BB962C8B-B14F-4D97-AF65-F5344CB8AC3E}">
        <p14:creationId xmlns:p14="http://schemas.microsoft.com/office/powerpoint/2010/main" val="2452334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FF516C-C177-7345-BD99-473D838A774D}"/>
              </a:ext>
            </a:extLst>
          </p:cNvPr>
          <p:cNvSpPr>
            <a:spLocks noGrp="1"/>
          </p:cNvSpPr>
          <p:nvPr>
            <p:ph type="sldNum" sz="quarter" idx="4"/>
          </p:nvPr>
        </p:nvSpPr>
        <p:spPr/>
        <p:txBody>
          <a:bodyPr/>
          <a:lstStyle/>
          <a:p>
            <a:fld id="{4FAB73BC-B049-4115-A692-8D63A059BFB8}" type="slidenum">
              <a:rPr lang="en-US" noProof="0" smtClean="0"/>
              <a:pPr/>
              <a:t>29</a:t>
            </a:fld>
            <a:endParaRPr lang="en-US" noProof="0"/>
          </a:p>
        </p:txBody>
      </p:sp>
      <p:pic>
        <p:nvPicPr>
          <p:cNvPr id="2" name="Picture 2">
            <a:extLst>
              <a:ext uri="{FF2B5EF4-FFF2-40B4-BE49-F238E27FC236}">
                <a16:creationId xmlns:a16="http://schemas.microsoft.com/office/drawing/2014/main" id="{8730C307-7496-4EB2-B0CD-845B55CD86AE}"/>
              </a:ext>
            </a:extLst>
          </p:cNvPr>
          <p:cNvPicPr>
            <a:picLocks noChangeAspect="1"/>
          </p:cNvPicPr>
          <p:nvPr/>
        </p:nvPicPr>
        <p:blipFill>
          <a:blip r:embed="rId3"/>
          <a:srcRect/>
          <a:stretch/>
        </p:blipFill>
        <p:spPr>
          <a:xfrm>
            <a:off x="590181" y="288817"/>
            <a:ext cx="10960581" cy="5943861"/>
          </a:xfrm>
          <a:prstGeom prst="rect">
            <a:avLst/>
          </a:prstGeom>
        </p:spPr>
      </p:pic>
    </p:spTree>
    <p:extLst>
      <p:ext uri="{BB962C8B-B14F-4D97-AF65-F5344CB8AC3E}">
        <p14:creationId xmlns:p14="http://schemas.microsoft.com/office/powerpoint/2010/main" val="2152196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40A4-31AD-AB46-9628-16D60C3FEB21}"/>
              </a:ext>
            </a:extLst>
          </p:cNvPr>
          <p:cNvSpPr>
            <a:spLocks noGrp="1"/>
          </p:cNvSpPr>
          <p:nvPr>
            <p:ph type="title"/>
          </p:nvPr>
        </p:nvSpPr>
        <p:spPr>
          <a:xfrm>
            <a:off x="548639" y="767191"/>
            <a:ext cx="10805160" cy="707886"/>
          </a:xfrm>
        </p:spPr>
        <p:txBody>
          <a:bodyPr/>
          <a:lstStyle/>
          <a:p>
            <a:r>
              <a:rPr lang="en-US" altLang="zh-CN" dirty="0"/>
              <a:t>agenda</a:t>
            </a:r>
            <a:endParaRPr lang="en-US" dirty="0"/>
          </a:p>
        </p:txBody>
      </p:sp>
      <p:sp>
        <p:nvSpPr>
          <p:cNvPr id="3" name="Content Placeholder 2">
            <a:extLst>
              <a:ext uri="{FF2B5EF4-FFF2-40B4-BE49-F238E27FC236}">
                <a16:creationId xmlns:a16="http://schemas.microsoft.com/office/drawing/2014/main" id="{F4758047-F53B-184B-8BE7-1FA071123786}"/>
              </a:ext>
            </a:extLst>
          </p:cNvPr>
          <p:cNvSpPr>
            <a:spLocks noGrp="1"/>
          </p:cNvSpPr>
          <p:nvPr>
            <p:ph sz="quarter" idx="13"/>
          </p:nvPr>
        </p:nvSpPr>
        <p:spPr>
          <a:xfrm>
            <a:off x="548639" y="2088767"/>
            <a:ext cx="10288693" cy="3660648"/>
          </a:xfrm>
        </p:spPr>
        <p:txBody>
          <a:bodyPr>
            <a:normAutofit fontScale="85000" lnSpcReduction="20000"/>
          </a:bodyPr>
          <a:lstStyle/>
          <a:p>
            <a:r>
              <a:rPr lang="en-US" sz="2600" dirty="0"/>
              <a:t>Executive Summary</a:t>
            </a:r>
          </a:p>
          <a:p>
            <a:r>
              <a:rPr lang="en-US" sz="2600" dirty="0"/>
              <a:t>Business Use Case</a:t>
            </a:r>
          </a:p>
          <a:p>
            <a:r>
              <a:rPr lang="en-US" sz="2600" dirty="0"/>
              <a:t>Data Sources / Tools</a:t>
            </a:r>
          </a:p>
          <a:p>
            <a:r>
              <a:rPr lang="en-US" sz="2600" dirty="0"/>
              <a:t>Dimensional Model </a:t>
            </a:r>
          </a:p>
          <a:p>
            <a:r>
              <a:rPr lang="en-US" sz="2600" dirty="0"/>
              <a:t>Data Preparation </a:t>
            </a:r>
          </a:p>
          <a:p>
            <a:r>
              <a:rPr lang="en-US" sz="2600" dirty="0"/>
              <a:t>Design Considerations </a:t>
            </a:r>
          </a:p>
          <a:p>
            <a:r>
              <a:rPr lang="en-US" sz="2600" dirty="0"/>
              <a:t>Data Loading </a:t>
            </a:r>
          </a:p>
          <a:p>
            <a:r>
              <a:rPr lang="en-US" sz="2600" dirty="0"/>
              <a:t>SQL Queries</a:t>
            </a:r>
          </a:p>
          <a:p>
            <a:r>
              <a:rPr lang="en-US" sz="2600" dirty="0"/>
              <a:t>Tableau Dashboard </a:t>
            </a:r>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C30959E0-4101-FA4D-B2E9-8B940117623A}"/>
              </a:ext>
            </a:extLst>
          </p:cNvPr>
          <p:cNvSpPr>
            <a:spLocks noGrp="1"/>
          </p:cNvSpPr>
          <p:nvPr>
            <p:ph type="body" sz="quarter" idx="16"/>
          </p:nvPr>
        </p:nvSpPr>
        <p:spPr>
          <a:xfrm>
            <a:off x="-1" y="1486458"/>
            <a:ext cx="10837333" cy="424732"/>
          </a:xfrm>
        </p:spPr>
        <p:txBody>
          <a:bodyPr/>
          <a:lstStyle/>
          <a:p>
            <a:endParaRPr lang="en-US" dirty="0"/>
          </a:p>
        </p:txBody>
      </p:sp>
      <p:sp>
        <p:nvSpPr>
          <p:cNvPr id="6" name="Slide Number Placeholder 5">
            <a:extLst>
              <a:ext uri="{FF2B5EF4-FFF2-40B4-BE49-F238E27FC236}">
                <a16:creationId xmlns:a16="http://schemas.microsoft.com/office/drawing/2014/main" id="{D1238B1B-279F-6B4C-B78D-485704058EF3}"/>
              </a:ext>
            </a:extLst>
          </p:cNvPr>
          <p:cNvSpPr>
            <a:spLocks noGrp="1"/>
          </p:cNvSpPr>
          <p:nvPr>
            <p:ph type="sldNum" sz="quarter" idx="4"/>
          </p:nvPr>
        </p:nvSpPr>
        <p:spPr/>
        <p:txBody>
          <a:bodyPr/>
          <a:lstStyle/>
          <a:p>
            <a:fld id="{4FAB73BC-B049-4115-A692-8D63A059BFB8}" type="slidenum">
              <a:rPr lang="en-US" noProof="0" smtClean="0"/>
              <a:pPr/>
              <a:t>3</a:t>
            </a:fld>
            <a:endParaRPr lang="en-US" noProof="0"/>
          </a:p>
        </p:txBody>
      </p:sp>
    </p:spTree>
    <p:extLst>
      <p:ext uri="{BB962C8B-B14F-4D97-AF65-F5344CB8AC3E}">
        <p14:creationId xmlns:p14="http://schemas.microsoft.com/office/powerpoint/2010/main" val="796656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F5EE19-6959-44F9-B670-83399700C803}"/>
              </a:ext>
            </a:extLst>
          </p:cNvPr>
          <p:cNvSpPr>
            <a:spLocks noGrp="1"/>
          </p:cNvSpPr>
          <p:nvPr>
            <p:ph type="sldNum" sz="quarter" idx="4"/>
          </p:nvPr>
        </p:nvSpPr>
        <p:spPr/>
        <p:txBody>
          <a:bodyPr/>
          <a:lstStyle/>
          <a:p>
            <a:fld id="{4FAB73BC-B049-4115-A692-8D63A059BFB8}" type="slidenum">
              <a:rPr lang="en-US" noProof="0" smtClean="0"/>
              <a:pPr/>
              <a:t>30</a:t>
            </a:fld>
            <a:endParaRPr lang="en-US" noProof="0"/>
          </a:p>
        </p:txBody>
      </p:sp>
      <p:pic>
        <p:nvPicPr>
          <p:cNvPr id="7" name="Picture 7">
            <a:extLst>
              <a:ext uri="{FF2B5EF4-FFF2-40B4-BE49-F238E27FC236}">
                <a16:creationId xmlns:a16="http://schemas.microsoft.com/office/drawing/2014/main" id="{D75B6A05-54BD-45C8-898C-924E41B32A2B}"/>
              </a:ext>
            </a:extLst>
          </p:cNvPr>
          <p:cNvPicPr>
            <a:picLocks noChangeAspect="1"/>
          </p:cNvPicPr>
          <p:nvPr/>
        </p:nvPicPr>
        <p:blipFill>
          <a:blip r:embed="rId2"/>
          <a:srcRect/>
          <a:stretch/>
        </p:blipFill>
        <p:spPr>
          <a:xfrm>
            <a:off x="273205" y="41304"/>
            <a:ext cx="11645590" cy="6292170"/>
          </a:xfrm>
          <a:prstGeom prst="rect">
            <a:avLst/>
          </a:prstGeom>
        </p:spPr>
      </p:pic>
    </p:spTree>
    <p:extLst>
      <p:ext uri="{BB962C8B-B14F-4D97-AF65-F5344CB8AC3E}">
        <p14:creationId xmlns:p14="http://schemas.microsoft.com/office/powerpoint/2010/main" val="1330873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line chart, histogram&#10;&#10;Description automatically generated">
            <a:extLst>
              <a:ext uri="{FF2B5EF4-FFF2-40B4-BE49-F238E27FC236}">
                <a16:creationId xmlns:a16="http://schemas.microsoft.com/office/drawing/2014/main" id="{1EC9D417-11BA-4C88-9405-8E5E65362292}"/>
              </a:ext>
            </a:extLst>
          </p:cNvPr>
          <p:cNvPicPr>
            <a:picLocks noGrp="1" noChangeAspect="1"/>
          </p:cNvPicPr>
          <p:nvPr>
            <p:ph sz="quarter" idx="19"/>
          </p:nvPr>
        </p:nvPicPr>
        <p:blipFill>
          <a:blip r:embed="rId2"/>
          <a:stretch>
            <a:fillRect/>
          </a:stretch>
        </p:blipFill>
        <p:spPr>
          <a:xfrm>
            <a:off x="594435" y="331930"/>
            <a:ext cx="11001280" cy="5912992"/>
          </a:xfrm>
        </p:spPr>
      </p:pic>
      <p:sp>
        <p:nvSpPr>
          <p:cNvPr id="5" name="Slide Number Placeholder 4">
            <a:extLst>
              <a:ext uri="{FF2B5EF4-FFF2-40B4-BE49-F238E27FC236}">
                <a16:creationId xmlns:a16="http://schemas.microsoft.com/office/drawing/2014/main" id="{6799131A-D662-C041-8954-2EFE6EB1816F}"/>
              </a:ext>
            </a:extLst>
          </p:cNvPr>
          <p:cNvSpPr>
            <a:spLocks noGrp="1"/>
          </p:cNvSpPr>
          <p:nvPr>
            <p:ph type="sldNum" sz="quarter" idx="4"/>
          </p:nvPr>
        </p:nvSpPr>
        <p:spPr/>
        <p:txBody>
          <a:bodyPr/>
          <a:lstStyle/>
          <a:p>
            <a:fld id="{4FAB73BC-B049-4115-A692-8D63A059BFB8}" type="slidenum">
              <a:rPr lang="en-US" noProof="0" smtClean="0"/>
              <a:pPr/>
              <a:t>31</a:t>
            </a:fld>
            <a:endParaRPr lang="en-US" noProof="0"/>
          </a:p>
        </p:txBody>
      </p:sp>
    </p:spTree>
    <p:extLst>
      <p:ext uri="{BB962C8B-B14F-4D97-AF65-F5344CB8AC3E}">
        <p14:creationId xmlns:p14="http://schemas.microsoft.com/office/powerpoint/2010/main" val="658029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90C766-613E-4F1F-8634-BCB1F16C0564}"/>
              </a:ext>
            </a:extLst>
          </p:cNvPr>
          <p:cNvSpPr>
            <a:spLocks noGrp="1"/>
          </p:cNvSpPr>
          <p:nvPr>
            <p:ph type="sldNum" sz="quarter" idx="4"/>
          </p:nvPr>
        </p:nvSpPr>
        <p:spPr/>
        <p:txBody>
          <a:bodyPr/>
          <a:lstStyle/>
          <a:p>
            <a:fld id="{4FAB73BC-B049-4115-A692-8D63A059BFB8}" type="slidenum">
              <a:rPr lang="en-US" noProof="0" smtClean="0"/>
              <a:pPr/>
              <a:t>32</a:t>
            </a:fld>
            <a:endParaRPr lang="en-US" noProof="0"/>
          </a:p>
        </p:txBody>
      </p:sp>
      <p:pic>
        <p:nvPicPr>
          <p:cNvPr id="7" name="Picture 7" descr="Chart, bar chart&#10;&#10;Description automatically generated">
            <a:extLst>
              <a:ext uri="{FF2B5EF4-FFF2-40B4-BE49-F238E27FC236}">
                <a16:creationId xmlns:a16="http://schemas.microsoft.com/office/drawing/2014/main" id="{95C30337-F7AB-403C-A757-2FED445BA0E0}"/>
              </a:ext>
            </a:extLst>
          </p:cNvPr>
          <p:cNvPicPr>
            <a:picLocks noChangeAspect="1"/>
          </p:cNvPicPr>
          <p:nvPr/>
        </p:nvPicPr>
        <p:blipFill>
          <a:blip r:embed="rId2"/>
          <a:stretch>
            <a:fillRect/>
          </a:stretch>
        </p:blipFill>
        <p:spPr>
          <a:xfrm>
            <a:off x="997548" y="646592"/>
            <a:ext cx="10328688" cy="5878520"/>
          </a:xfrm>
          <a:prstGeom prst="rect">
            <a:avLst/>
          </a:prstGeom>
        </p:spPr>
      </p:pic>
    </p:spTree>
    <p:extLst>
      <p:ext uri="{BB962C8B-B14F-4D97-AF65-F5344CB8AC3E}">
        <p14:creationId xmlns:p14="http://schemas.microsoft.com/office/powerpoint/2010/main" val="451285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25E885F-F291-49C1-9FCD-1ECC0B145FA5}"/>
              </a:ext>
            </a:extLst>
          </p:cNvPr>
          <p:cNvSpPr>
            <a:spLocks noGrp="1"/>
          </p:cNvSpPr>
          <p:nvPr>
            <p:ph type="sldNum" sz="quarter" idx="4"/>
          </p:nvPr>
        </p:nvSpPr>
        <p:spPr/>
        <p:txBody>
          <a:bodyPr/>
          <a:lstStyle/>
          <a:p>
            <a:fld id="{4FAB73BC-B049-4115-A692-8D63A059BFB8}" type="slidenum">
              <a:rPr lang="en-US" noProof="0" smtClean="0"/>
              <a:pPr/>
              <a:t>33</a:t>
            </a:fld>
            <a:endParaRPr lang="en-US" noProof="0"/>
          </a:p>
        </p:txBody>
      </p:sp>
      <p:pic>
        <p:nvPicPr>
          <p:cNvPr id="7" name="Picture 7" descr="Chart, bar chart&#10;&#10;Description automatically generated">
            <a:extLst>
              <a:ext uri="{FF2B5EF4-FFF2-40B4-BE49-F238E27FC236}">
                <a16:creationId xmlns:a16="http://schemas.microsoft.com/office/drawing/2014/main" id="{846A3378-5D84-4AA8-BF88-5EF36EB27FBA}"/>
              </a:ext>
            </a:extLst>
          </p:cNvPr>
          <p:cNvPicPr>
            <a:picLocks noChangeAspect="1"/>
          </p:cNvPicPr>
          <p:nvPr/>
        </p:nvPicPr>
        <p:blipFill>
          <a:blip r:embed="rId2"/>
          <a:stretch>
            <a:fillRect/>
          </a:stretch>
        </p:blipFill>
        <p:spPr>
          <a:xfrm>
            <a:off x="971307" y="576557"/>
            <a:ext cx="10383373" cy="5942218"/>
          </a:xfrm>
          <a:prstGeom prst="rect">
            <a:avLst/>
          </a:prstGeom>
        </p:spPr>
      </p:pic>
    </p:spTree>
    <p:extLst>
      <p:ext uri="{BB962C8B-B14F-4D97-AF65-F5344CB8AC3E}">
        <p14:creationId xmlns:p14="http://schemas.microsoft.com/office/powerpoint/2010/main" val="3353412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D4BD83-A09E-4043-B045-3014D0DDAD1A}"/>
              </a:ext>
            </a:extLst>
          </p:cNvPr>
          <p:cNvSpPr>
            <a:spLocks noGrp="1"/>
          </p:cNvSpPr>
          <p:nvPr>
            <p:ph type="sldNum" sz="quarter" idx="4"/>
          </p:nvPr>
        </p:nvSpPr>
        <p:spPr/>
        <p:txBody>
          <a:bodyPr/>
          <a:lstStyle/>
          <a:p>
            <a:fld id="{4FAB73BC-B049-4115-A692-8D63A059BFB8}" type="slidenum">
              <a:rPr lang="en-US" noProof="0" smtClean="0"/>
              <a:pPr/>
              <a:t>34</a:t>
            </a:fld>
            <a:endParaRPr lang="en-US" noProof="0"/>
          </a:p>
        </p:txBody>
      </p:sp>
      <p:pic>
        <p:nvPicPr>
          <p:cNvPr id="7" name="Picture 7" descr="Chart, line chart&#10;&#10;Description automatically generated">
            <a:extLst>
              <a:ext uri="{FF2B5EF4-FFF2-40B4-BE49-F238E27FC236}">
                <a16:creationId xmlns:a16="http://schemas.microsoft.com/office/drawing/2014/main" id="{BCF7203F-FA06-4CFD-A0F1-1C45816F1AD6}"/>
              </a:ext>
            </a:extLst>
          </p:cNvPr>
          <p:cNvPicPr>
            <a:picLocks noChangeAspect="1"/>
          </p:cNvPicPr>
          <p:nvPr/>
        </p:nvPicPr>
        <p:blipFill>
          <a:blip r:embed="rId2"/>
          <a:stretch>
            <a:fillRect/>
          </a:stretch>
        </p:blipFill>
        <p:spPr>
          <a:xfrm>
            <a:off x="930523" y="449512"/>
            <a:ext cx="10631611" cy="6172269"/>
          </a:xfrm>
          <a:prstGeom prst="rect">
            <a:avLst/>
          </a:prstGeom>
        </p:spPr>
      </p:pic>
    </p:spTree>
    <p:extLst>
      <p:ext uri="{BB962C8B-B14F-4D97-AF65-F5344CB8AC3E}">
        <p14:creationId xmlns:p14="http://schemas.microsoft.com/office/powerpoint/2010/main" val="2378462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086D94-6E5F-4B84-BB78-D3129FB29328}"/>
              </a:ext>
            </a:extLst>
          </p:cNvPr>
          <p:cNvSpPr>
            <a:spLocks noGrp="1"/>
          </p:cNvSpPr>
          <p:nvPr>
            <p:ph type="sldNum" sz="quarter" idx="4"/>
          </p:nvPr>
        </p:nvSpPr>
        <p:spPr/>
        <p:txBody>
          <a:bodyPr/>
          <a:lstStyle/>
          <a:p>
            <a:fld id="{4FAB73BC-B049-4115-A692-8D63A059BFB8}" type="slidenum">
              <a:rPr lang="en-US" noProof="0" smtClean="0"/>
              <a:pPr/>
              <a:t>35</a:t>
            </a:fld>
            <a:endParaRPr lang="en-US" noProof="0"/>
          </a:p>
        </p:txBody>
      </p:sp>
      <p:pic>
        <p:nvPicPr>
          <p:cNvPr id="7" name="Picture 7" descr="Chart, bar chart&#10;&#10;Description automatically generated">
            <a:extLst>
              <a:ext uri="{FF2B5EF4-FFF2-40B4-BE49-F238E27FC236}">
                <a16:creationId xmlns:a16="http://schemas.microsoft.com/office/drawing/2014/main" id="{3763DC00-3107-450B-A684-E56D1F78D080}"/>
              </a:ext>
            </a:extLst>
          </p:cNvPr>
          <p:cNvPicPr>
            <a:picLocks noChangeAspect="1"/>
          </p:cNvPicPr>
          <p:nvPr/>
        </p:nvPicPr>
        <p:blipFill>
          <a:blip r:embed="rId2"/>
          <a:stretch>
            <a:fillRect/>
          </a:stretch>
        </p:blipFill>
        <p:spPr>
          <a:xfrm>
            <a:off x="962852" y="614950"/>
            <a:ext cx="10898900" cy="5907854"/>
          </a:xfrm>
          <a:prstGeom prst="rect">
            <a:avLst/>
          </a:prstGeom>
        </p:spPr>
      </p:pic>
    </p:spTree>
    <p:extLst>
      <p:ext uri="{BB962C8B-B14F-4D97-AF65-F5344CB8AC3E}">
        <p14:creationId xmlns:p14="http://schemas.microsoft.com/office/powerpoint/2010/main" val="926379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FBCF731-478B-42B2-B3C6-ECCC3D68E00B}"/>
              </a:ext>
              <a:ext uri="{C183D7F6-B498-43B3-948B-1728B52AA6E4}">
                <adec:decorative xmlns:adec="http://schemas.microsoft.com/office/drawing/2017/decorative" val="1"/>
              </a:ext>
            </a:extLst>
          </p:cNvPr>
          <p:cNvPicPr>
            <a:picLocks noGrp="1" noChangeAspect="1"/>
          </p:cNvPicPr>
          <p:nvPr>
            <p:ph type="pic" sz="quarter" idx="15"/>
          </p:nvPr>
        </p:nvPicPr>
        <p:blipFill>
          <a:blip r:embed="rId3"/>
          <a:srcRect/>
          <a:stretch/>
        </p:blipFill>
        <p:spPr>
          <a:xfrm>
            <a:off x="-609600" y="-227579"/>
            <a:ext cx="8886666" cy="7409836"/>
          </a:xfrm>
        </p:spPr>
      </p:pic>
      <p:sp>
        <p:nvSpPr>
          <p:cNvPr id="74" name="Text Placeholder 73">
            <a:extLst>
              <a:ext uri="{FF2B5EF4-FFF2-40B4-BE49-F238E27FC236}">
                <a16:creationId xmlns:a16="http://schemas.microsoft.com/office/drawing/2014/main" id="{C20719F7-6849-4C36-ACDB-C1AE2AAC74AD}"/>
              </a:ext>
              <a:ext uri="{C183D7F6-B498-43B3-948B-1728B52AA6E4}">
                <adec:decorative xmlns:adec="http://schemas.microsoft.com/office/drawing/2017/decorative" val="1"/>
              </a:ext>
            </a:extLst>
          </p:cNvPr>
          <p:cNvSpPr>
            <a:spLocks noGrp="1"/>
          </p:cNvSpPr>
          <p:nvPr>
            <p:ph type="body" sz="quarter" idx="12"/>
          </p:nvPr>
        </p:nvSpPr>
        <p:spPr>
          <a:xfrm>
            <a:off x="1984382" y="471577"/>
            <a:ext cx="7162800" cy="6172200"/>
          </a:xfrm>
        </p:spPr>
        <p:txBody>
          <a:bodyPr vert="horz" lIns="45720" tIns="45720" rIns="45720" bIns="45720" rtlCol="0" anchor="t">
            <a:normAutofit/>
          </a:bodyPr>
          <a:lstStyle/>
          <a:p>
            <a:r>
              <a:rPr lang="en-US">
                <a:solidFill>
                  <a:schemeClr val="bg1"/>
                </a:solidFill>
              </a:rPr>
              <a:t>1</a:t>
            </a:r>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656271" y="361590"/>
            <a:ext cx="4114800" cy="838200"/>
          </a:xfrm>
        </p:spPr>
        <p:txBody>
          <a:bodyPr/>
          <a:lstStyle/>
          <a:p>
            <a:r>
              <a:rPr lang="en-US"/>
              <a:t>Recommendations</a:t>
            </a:r>
          </a:p>
        </p:txBody>
      </p:sp>
      <p:sp>
        <p:nvSpPr>
          <p:cNvPr id="75" name="Text Placeholder 74">
            <a:extLst>
              <a:ext uri="{FF2B5EF4-FFF2-40B4-BE49-F238E27FC236}">
                <a16:creationId xmlns:a16="http://schemas.microsoft.com/office/drawing/2014/main" id="{6488F643-327C-4A41-9703-B4932AF5A2C9}"/>
              </a:ext>
              <a:ext uri="{C183D7F6-B498-43B3-948B-1728B52AA6E4}">
                <adec:decorative xmlns:adec="http://schemas.microsoft.com/office/drawing/2017/decorative" val="1"/>
              </a:ext>
            </a:extLst>
          </p:cNvPr>
          <p:cNvSpPr>
            <a:spLocks noGrp="1"/>
          </p:cNvSpPr>
          <p:nvPr>
            <p:ph type="body" sz="quarter" idx="13"/>
          </p:nvPr>
        </p:nvSpPr>
        <p:spPr>
          <a:xfrm rot="16200000">
            <a:off x="1344679" y="4809398"/>
            <a:ext cx="1219200" cy="225818"/>
          </a:xfrm>
        </p:spPr>
        <p:txBody>
          <a:bodyPr>
            <a:normAutofit fontScale="55000" lnSpcReduction="20000"/>
          </a:bodyPr>
          <a:lstStyle/>
          <a:p>
            <a:endParaRPr lang="en-US"/>
          </a:p>
        </p:txBody>
      </p:sp>
      <p:sp>
        <p:nvSpPr>
          <p:cNvPr id="76" name="Text Placeholder 75">
            <a:extLst>
              <a:ext uri="{FF2B5EF4-FFF2-40B4-BE49-F238E27FC236}">
                <a16:creationId xmlns:a16="http://schemas.microsoft.com/office/drawing/2014/main" id="{8EE4272D-3A75-4E40-B1D6-C8D1636AB572}"/>
              </a:ext>
              <a:ext uri="{C183D7F6-B498-43B3-948B-1728B52AA6E4}">
                <adec:decorative xmlns:adec="http://schemas.microsoft.com/office/drawing/2017/decorative" val="1"/>
              </a:ext>
            </a:extLst>
          </p:cNvPr>
          <p:cNvSpPr>
            <a:spLocks noGrp="1"/>
          </p:cNvSpPr>
          <p:nvPr>
            <p:ph type="body" sz="quarter" idx="14"/>
          </p:nvPr>
        </p:nvSpPr>
        <p:spPr>
          <a:xfrm rot="16200000">
            <a:off x="8508828" y="4809398"/>
            <a:ext cx="1219200" cy="225818"/>
          </a:xfrm>
        </p:spPr>
        <p:txBody>
          <a:bodyPr>
            <a:normAutofit fontScale="55000" lnSpcReduction="20000"/>
          </a:bodyPr>
          <a:lstStyle/>
          <a:p>
            <a:endParaRPr lang="en-US"/>
          </a:p>
        </p:txBody>
      </p:sp>
      <p:sp>
        <p:nvSpPr>
          <p:cNvPr id="7" name="TextBox 6">
            <a:extLst>
              <a:ext uri="{FF2B5EF4-FFF2-40B4-BE49-F238E27FC236}">
                <a16:creationId xmlns:a16="http://schemas.microsoft.com/office/drawing/2014/main" id="{8A9DB56C-A728-734C-A34A-6B1827C92B2A}"/>
              </a:ext>
            </a:extLst>
          </p:cNvPr>
          <p:cNvSpPr txBox="1"/>
          <p:nvPr/>
        </p:nvSpPr>
        <p:spPr>
          <a:xfrm>
            <a:off x="2170310" y="1454006"/>
            <a:ext cx="6469811" cy="3020507"/>
          </a:xfrm>
          <a:prstGeom prst="rect">
            <a:avLst/>
          </a:prstGeom>
          <a:noFill/>
        </p:spPr>
        <p:txBody>
          <a:bodyPr wrap="square" lIns="91440" tIns="45720" rIns="91440" bIns="45720" rtlCol="0" anchor="t">
            <a:spAutoFit/>
          </a:bodyPr>
          <a:lstStyle/>
          <a:p>
            <a:pPr marL="285750" indent="-285750">
              <a:lnSpc>
                <a:spcPct val="120000"/>
              </a:lnSpc>
              <a:buFont typeface="Arial,Sans-Serif" panose="020B0604020202020204" pitchFamily="34" charset="0"/>
              <a:buChar char="•"/>
            </a:pPr>
            <a:r>
              <a:rPr lang="en-US" sz="2000">
                <a:latin typeface="TW Cen MT"/>
                <a:ea typeface="+mn-lt"/>
                <a:cs typeface="+mn-lt"/>
              </a:rPr>
              <a:t>Marketing campaign strategy:</a:t>
            </a:r>
            <a:endParaRPr lang="en-US" sz="2000">
              <a:ea typeface="+mn-lt"/>
              <a:cs typeface="+mn-lt"/>
            </a:endParaRPr>
          </a:p>
          <a:p>
            <a:pPr marL="742950" lvl="1" indent="-285750">
              <a:lnSpc>
                <a:spcPct val="120000"/>
              </a:lnSpc>
              <a:buFont typeface="Arial,Sans-Serif" panose="020B0604020202020204" pitchFamily="34" charset="0"/>
              <a:buChar char="•"/>
            </a:pPr>
            <a:r>
              <a:rPr lang="en-US" sz="2000">
                <a:latin typeface="TW Cen MT"/>
                <a:ea typeface="+mn-lt"/>
                <a:cs typeface="+mn-lt"/>
              </a:rPr>
              <a:t>Customer (non-subscriber)</a:t>
            </a:r>
            <a:endParaRPr lang="en-US" sz="2000">
              <a:ea typeface="+mn-lt"/>
              <a:cs typeface="+mn-lt"/>
            </a:endParaRPr>
          </a:p>
          <a:p>
            <a:pPr marL="742950" lvl="1" indent="-285750">
              <a:lnSpc>
                <a:spcPct val="120000"/>
              </a:lnSpc>
              <a:buFont typeface="Arial,Sans-Serif" panose="020B0604020202020204" pitchFamily="34" charset="0"/>
              <a:buChar char="•"/>
            </a:pPr>
            <a:r>
              <a:rPr lang="en-US" sz="2000">
                <a:latin typeface="TW Cen MT"/>
                <a:ea typeface="+mn-lt"/>
                <a:cs typeface="+mn-lt"/>
              </a:rPr>
              <a:t>Subscriber  </a:t>
            </a:r>
            <a:endParaRPr lang="en-US">
              <a:ea typeface="+mn-lt"/>
              <a:cs typeface="+mn-lt"/>
            </a:endParaRPr>
          </a:p>
          <a:p>
            <a:pPr marL="285750" indent="-285750">
              <a:lnSpc>
                <a:spcPct val="120000"/>
              </a:lnSpc>
              <a:buFont typeface="Arial,Sans-Serif" panose="020B0604020202020204" pitchFamily="34" charset="0"/>
              <a:buChar char="•"/>
            </a:pPr>
            <a:r>
              <a:rPr lang="en-US" sz="2000">
                <a:latin typeface="TW Cen MT"/>
                <a:ea typeface="+mn-lt"/>
                <a:cs typeface="+mn-lt"/>
              </a:rPr>
              <a:t>Marketing campaign highlighting the benefits of Citi bikes over other transportation methods during the pandemic</a:t>
            </a:r>
          </a:p>
          <a:p>
            <a:pPr marL="285750" indent="-285750">
              <a:lnSpc>
                <a:spcPct val="120000"/>
              </a:lnSpc>
              <a:buFont typeface="Arial" panose="020B0604020202020204" pitchFamily="34" charset="0"/>
              <a:buChar char="•"/>
            </a:pPr>
            <a:r>
              <a:rPr lang="en-US" sz="2000">
                <a:ea typeface="+mn-lt"/>
                <a:cs typeface="+mn-lt"/>
              </a:rPr>
              <a:t>Price surging during optimal weather conditions</a:t>
            </a:r>
            <a:endParaRPr lang="en-US"/>
          </a:p>
          <a:p>
            <a:pPr marL="285750" indent="-285750">
              <a:lnSpc>
                <a:spcPct val="120000"/>
              </a:lnSpc>
              <a:buFont typeface="Arial" panose="020B0604020202020204" pitchFamily="34" charset="0"/>
              <a:buChar char="•"/>
            </a:pPr>
            <a:r>
              <a:rPr lang="en-US" sz="2000">
                <a:ea typeface="+mn-lt"/>
                <a:cs typeface="+mn-lt"/>
              </a:rPr>
              <a:t>Lower prices for bike trips ending in highly demanded stations</a:t>
            </a:r>
            <a:endParaRPr lang="en-US"/>
          </a:p>
        </p:txBody>
      </p:sp>
      <p:sp>
        <p:nvSpPr>
          <p:cNvPr id="9" name="TextBox 8">
            <a:extLst>
              <a:ext uri="{FF2B5EF4-FFF2-40B4-BE49-F238E27FC236}">
                <a16:creationId xmlns:a16="http://schemas.microsoft.com/office/drawing/2014/main" id="{9F68D2BE-D0E8-754D-83A1-4FAC8E154CE7}"/>
              </a:ext>
            </a:extLst>
          </p:cNvPr>
          <p:cNvSpPr txBox="1"/>
          <p:nvPr/>
        </p:nvSpPr>
        <p:spPr>
          <a:xfrm>
            <a:off x="2168195" y="4779651"/>
            <a:ext cx="6679903" cy="1585049"/>
          </a:xfrm>
          <a:prstGeom prst="rect">
            <a:avLst/>
          </a:prstGeom>
          <a:noFill/>
        </p:spPr>
        <p:txBody>
          <a:bodyPr wrap="square" lIns="91440" tIns="45720" rIns="91440" bIns="45720" rtlCol="0" anchor="t">
            <a:spAutoFit/>
          </a:bodyPr>
          <a:lstStyle/>
          <a:p>
            <a:r>
              <a:rPr lang="en-US" sz="2500">
                <a:ea typeface="+mn-lt"/>
                <a:cs typeface="+mn-lt"/>
              </a:rPr>
              <a:t>Potential Improvements and Future Exploration</a:t>
            </a:r>
            <a:endParaRPr lang="en-US"/>
          </a:p>
          <a:p>
            <a:endParaRPr lang="en-US">
              <a:ea typeface="+mn-lt"/>
              <a:cs typeface="+mn-lt"/>
            </a:endParaRPr>
          </a:p>
          <a:p>
            <a:pPr marL="285750" indent="-285750">
              <a:buFont typeface="Arial" panose="020B0604020202020204" pitchFamily="34" charset="0"/>
              <a:buChar char="•"/>
            </a:pPr>
            <a:r>
              <a:rPr lang="en-US">
                <a:ea typeface="+mn-lt"/>
                <a:cs typeface="+mn-lt"/>
              </a:rPr>
              <a:t>Add more public transportation data</a:t>
            </a:r>
          </a:p>
          <a:p>
            <a:pPr marL="285750" indent="-285750">
              <a:buFont typeface="Arial" panose="020B0604020202020204" pitchFamily="34" charset="0"/>
              <a:buChar char="•"/>
            </a:pPr>
            <a:r>
              <a:rPr lang="en-US">
                <a:ea typeface="+mn-lt"/>
                <a:cs typeface="+mn-lt"/>
              </a:rPr>
              <a:t>Explore the frequency of rentals through the day </a:t>
            </a:r>
          </a:p>
          <a:p>
            <a:pPr marL="285750" indent="-285750">
              <a:buFont typeface="Arial" panose="020B0604020202020204" pitchFamily="34" charset="0"/>
              <a:buChar char="•"/>
            </a:pPr>
            <a:r>
              <a:rPr lang="en-US">
                <a:ea typeface="+mn-lt"/>
                <a:cs typeface="+mn-lt"/>
              </a:rPr>
              <a:t>Include more data on three fact tables</a:t>
            </a:r>
            <a:endParaRPr lang="en-US"/>
          </a:p>
        </p:txBody>
      </p:sp>
    </p:spTree>
    <p:extLst>
      <p:ext uri="{BB962C8B-B14F-4D97-AF65-F5344CB8AC3E}">
        <p14:creationId xmlns:p14="http://schemas.microsoft.com/office/powerpoint/2010/main" val="3202840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64356B8E-3663-488B-A19A-ED7C09F23B08}"/>
              </a:ext>
            </a:extLst>
          </p:cNvPr>
          <p:cNvSpPr>
            <a:spLocks noGrp="1"/>
          </p:cNvSpPr>
          <p:nvPr>
            <p:ph type="body" sz="quarter" idx="13"/>
          </p:nvPr>
        </p:nvSpPr>
        <p:spPr>
          <a:xfrm rot="10800000">
            <a:off x="10104322" y="3587303"/>
            <a:ext cx="2087678" cy="3270696"/>
          </a:xfrm>
        </p:spPr>
        <p:txBody>
          <a:bodyPr/>
          <a:lstStyle/>
          <a:p>
            <a:endParaRPr lang="en-US"/>
          </a:p>
        </p:txBody>
      </p:sp>
      <p:sp>
        <p:nvSpPr>
          <p:cNvPr id="21" name="Text Placeholder 2">
            <a:extLst>
              <a:ext uri="{FF2B5EF4-FFF2-40B4-BE49-F238E27FC236}">
                <a16:creationId xmlns:a16="http://schemas.microsoft.com/office/drawing/2014/main" id="{EA1F9F70-4C8E-45E2-8FE9-C73ECF2C6A7E}"/>
              </a:ext>
            </a:extLst>
          </p:cNvPr>
          <p:cNvSpPr>
            <a:spLocks noGrp="1"/>
          </p:cNvSpPr>
          <p:nvPr>
            <p:ph type="body" sz="quarter" idx="22"/>
          </p:nvPr>
        </p:nvSpPr>
        <p:spPr>
          <a:xfrm>
            <a:off x="285750" y="0"/>
            <a:ext cx="11620500" cy="6591300"/>
          </a:xfrm>
        </p:spPr>
        <p:txBody>
          <a:bodyPr/>
          <a:lstStyle/>
          <a:p>
            <a:endParaRPr lang="en-US"/>
          </a:p>
        </p:txBody>
      </p:sp>
      <p:sp>
        <p:nvSpPr>
          <p:cNvPr id="4" name="Title 3">
            <a:extLst>
              <a:ext uri="{FF2B5EF4-FFF2-40B4-BE49-F238E27FC236}">
                <a16:creationId xmlns:a16="http://schemas.microsoft.com/office/drawing/2014/main" id="{7A8521E0-F0D5-C440-AA55-5F33D69032A2}"/>
              </a:ext>
            </a:extLst>
          </p:cNvPr>
          <p:cNvSpPr>
            <a:spLocks noGrp="1"/>
          </p:cNvSpPr>
          <p:nvPr>
            <p:ph type="title"/>
          </p:nvPr>
        </p:nvSpPr>
        <p:spPr>
          <a:xfrm>
            <a:off x="1085850" y="2679192"/>
            <a:ext cx="9963150" cy="1499616"/>
          </a:xfrm>
        </p:spPr>
        <p:txBody>
          <a:bodyPr anchor="ctr">
            <a:normAutofit/>
          </a:bodyPr>
          <a:lstStyle/>
          <a:p>
            <a:r>
              <a:rPr lang="en-US" sz="7000"/>
              <a:t>Thank you! </a:t>
            </a:r>
          </a:p>
        </p:txBody>
      </p:sp>
    </p:spTree>
    <p:extLst>
      <p:ext uri="{BB962C8B-B14F-4D97-AF65-F5344CB8AC3E}">
        <p14:creationId xmlns:p14="http://schemas.microsoft.com/office/powerpoint/2010/main" val="2909007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FF516C-C177-7345-BD99-473D838A774D}"/>
              </a:ext>
            </a:extLst>
          </p:cNvPr>
          <p:cNvSpPr>
            <a:spLocks noGrp="1"/>
          </p:cNvSpPr>
          <p:nvPr>
            <p:ph type="sldNum" sz="quarter" idx="4"/>
          </p:nvPr>
        </p:nvSpPr>
        <p:spPr/>
        <p:txBody>
          <a:bodyPr/>
          <a:lstStyle/>
          <a:p>
            <a:fld id="{4FAB73BC-B049-4115-A692-8D63A059BFB8}" type="slidenum">
              <a:rPr lang="en-US" noProof="0" smtClean="0"/>
              <a:pPr/>
              <a:t>38</a:t>
            </a:fld>
            <a:endParaRPr lang="en-US" noProof="0"/>
          </a:p>
        </p:txBody>
      </p:sp>
      <p:sp>
        <p:nvSpPr>
          <p:cNvPr id="6" name="Title 5">
            <a:extLst>
              <a:ext uri="{FF2B5EF4-FFF2-40B4-BE49-F238E27FC236}">
                <a16:creationId xmlns:a16="http://schemas.microsoft.com/office/drawing/2014/main" id="{8054FD95-E145-4747-8E20-964115398D97}"/>
              </a:ext>
            </a:extLst>
          </p:cNvPr>
          <p:cNvSpPr>
            <a:spLocks noGrp="1"/>
          </p:cNvSpPr>
          <p:nvPr>
            <p:ph type="title"/>
          </p:nvPr>
        </p:nvSpPr>
        <p:spPr>
          <a:xfrm>
            <a:off x="381000" y="274895"/>
            <a:ext cx="11106150" cy="441960"/>
          </a:xfrm>
        </p:spPr>
        <p:txBody>
          <a:bodyPr>
            <a:normAutofit fontScale="90000"/>
          </a:bodyPr>
          <a:lstStyle/>
          <a:p>
            <a:r>
              <a:rPr lang="en-US"/>
              <a:t>Data Sources  </a:t>
            </a:r>
          </a:p>
        </p:txBody>
      </p:sp>
      <p:sp>
        <p:nvSpPr>
          <p:cNvPr id="2" name="TextBox 1">
            <a:extLst>
              <a:ext uri="{FF2B5EF4-FFF2-40B4-BE49-F238E27FC236}">
                <a16:creationId xmlns:a16="http://schemas.microsoft.com/office/drawing/2014/main" id="{1D0D1491-3F4C-4A39-A1CC-DCFCD62D7CA4}"/>
              </a:ext>
            </a:extLst>
          </p:cNvPr>
          <p:cNvSpPr txBox="1"/>
          <p:nvPr/>
        </p:nvSpPr>
        <p:spPr>
          <a:xfrm>
            <a:off x="594505" y="1460741"/>
            <a:ext cx="10093623"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2000">
                <a:ea typeface="+mn-lt"/>
                <a:cs typeface="+mn-lt"/>
                <a:hlinkClick r:id="rId3"/>
              </a:rPr>
              <a:t>https://www.citibikenyc.com/system-data</a:t>
            </a:r>
            <a:endParaRPr lang="en-US" sz="2000">
              <a:ea typeface="+mn-lt"/>
              <a:cs typeface="+mn-lt"/>
            </a:endParaRPr>
          </a:p>
          <a:p>
            <a:pPr marL="285750" indent="-285750">
              <a:buFont typeface="Arial"/>
              <a:buChar char="•"/>
            </a:pPr>
            <a:r>
              <a:rPr lang="en-US" sz="2000">
                <a:ea typeface="+mn-lt"/>
                <a:cs typeface="+mn-lt"/>
                <a:hlinkClick r:id="rId4"/>
              </a:rPr>
              <a:t>https://data.cityofnewyork.us/Transportation/Bus-Stop-Shelters/qafz-7myz</a:t>
            </a:r>
            <a:endParaRPr lang="en-US" sz="2000">
              <a:ea typeface="+mn-lt"/>
              <a:cs typeface="+mn-lt"/>
            </a:endParaRPr>
          </a:p>
          <a:p>
            <a:pPr marL="285750" indent="-285750">
              <a:buFont typeface="Arial"/>
              <a:buChar char="•"/>
            </a:pPr>
            <a:r>
              <a:rPr lang="en-US" sz="2000">
                <a:ea typeface="+mn-lt"/>
                <a:cs typeface="+mn-lt"/>
                <a:hlinkClick r:id="rId5"/>
              </a:rPr>
              <a:t>https://www.meteoblue.com/en/weather/archive/export/new-york_united-states-of-america_5128581</a:t>
            </a:r>
            <a:endParaRPr lang="en-US" sz="2000"/>
          </a:p>
          <a:p>
            <a:pPr marL="285750" indent="-285750">
              <a:buFont typeface="Arial"/>
              <a:buChar char="•"/>
            </a:pPr>
            <a:r>
              <a:rPr lang="en-US" sz="2000">
                <a:ea typeface="+mn-lt"/>
                <a:cs typeface="+mn-lt"/>
                <a:hlinkClick r:id="rId6"/>
              </a:rPr>
              <a:t>https://www1.nyc.gov/site/doh/covid/covid-19-data.page</a:t>
            </a:r>
            <a:endParaRPr lang="en-US" sz="2000"/>
          </a:p>
          <a:p>
            <a:pPr marL="285750" indent="-285750">
              <a:buFont typeface="Arial"/>
              <a:buChar char="•"/>
            </a:pPr>
            <a:endParaRPr lang="en-US"/>
          </a:p>
          <a:p>
            <a:endParaRPr lang="en-US"/>
          </a:p>
        </p:txBody>
      </p:sp>
    </p:spTree>
    <p:extLst>
      <p:ext uri="{BB962C8B-B14F-4D97-AF65-F5344CB8AC3E}">
        <p14:creationId xmlns:p14="http://schemas.microsoft.com/office/powerpoint/2010/main" val="3534001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FF516C-C177-7345-BD99-473D838A774D}"/>
              </a:ext>
            </a:extLst>
          </p:cNvPr>
          <p:cNvSpPr>
            <a:spLocks noGrp="1"/>
          </p:cNvSpPr>
          <p:nvPr>
            <p:ph type="sldNum" sz="quarter" idx="4"/>
          </p:nvPr>
        </p:nvSpPr>
        <p:spPr/>
        <p:txBody>
          <a:bodyPr/>
          <a:lstStyle/>
          <a:p>
            <a:fld id="{4FAB73BC-B049-4115-A692-8D63A059BFB8}" type="slidenum">
              <a:rPr lang="en-US" noProof="0" smtClean="0"/>
              <a:pPr/>
              <a:t>39</a:t>
            </a:fld>
            <a:endParaRPr lang="en-US" noProof="0"/>
          </a:p>
        </p:txBody>
      </p:sp>
      <p:sp>
        <p:nvSpPr>
          <p:cNvPr id="6" name="Title 5">
            <a:extLst>
              <a:ext uri="{FF2B5EF4-FFF2-40B4-BE49-F238E27FC236}">
                <a16:creationId xmlns:a16="http://schemas.microsoft.com/office/drawing/2014/main" id="{8054FD95-E145-4747-8E20-964115398D97}"/>
              </a:ext>
            </a:extLst>
          </p:cNvPr>
          <p:cNvSpPr>
            <a:spLocks noGrp="1"/>
          </p:cNvSpPr>
          <p:nvPr>
            <p:ph type="title"/>
          </p:nvPr>
        </p:nvSpPr>
        <p:spPr>
          <a:xfrm>
            <a:off x="381000" y="274895"/>
            <a:ext cx="11106150" cy="441960"/>
          </a:xfrm>
        </p:spPr>
        <p:txBody>
          <a:bodyPr>
            <a:normAutofit fontScale="90000"/>
          </a:bodyPr>
          <a:lstStyle/>
          <a:p>
            <a:r>
              <a:rPr lang="en-US"/>
              <a:t>appendix</a:t>
            </a:r>
          </a:p>
        </p:txBody>
      </p:sp>
      <p:pic>
        <p:nvPicPr>
          <p:cNvPr id="4" name="图片 6" descr="图形用户界面, 文本, 应用程序&#10;&#10;已自动生成说明">
            <a:extLst>
              <a:ext uri="{FF2B5EF4-FFF2-40B4-BE49-F238E27FC236}">
                <a16:creationId xmlns:a16="http://schemas.microsoft.com/office/drawing/2014/main" id="{CAE981C0-59EC-48BE-B0B1-78C3DAD19EFD}"/>
              </a:ext>
            </a:extLst>
          </p:cNvPr>
          <p:cNvPicPr>
            <a:picLocks noChangeAspect="1"/>
          </p:cNvPicPr>
          <p:nvPr/>
        </p:nvPicPr>
        <p:blipFill>
          <a:blip r:embed="rId3"/>
          <a:stretch>
            <a:fillRect/>
          </a:stretch>
        </p:blipFill>
        <p:spPr>
          <a:xfrm>
            <a:off x="6414833" y="2149679"/>
            <a:ext cx="5110124" cy="2654970"/>
          </a:xfrm>
          <a:prstGeom prst="rect">
            <a:avLst/>
          </a:prstGeom>
          <a:ln w="28575" cap="sq">
            <a:solidFill>
              <a:srgbClr val="43467B"/>
            </a:solidFill>
            <a:miter lim="800000"/>
          </a:ln>
          <a:effectLst>
            <a:outerShdw blurRad="57150" dist="50800" dir="2700000" algn="tl" rotWithShape="0">
              <a:srgbClr val="000000">
                <a:alpha val="40000"/>
              </a:srgbClr>
            </a:outerShdw>
          </a:effectLst>
        </p:spPr>
      </p:pic>
      <p:pic>
        <p:nvPicPr>
          <p:cNvPr id="7" name="图片 7" descr="文本&#10;&#10;已自动生成说明">
            <a:extLst>
              <a:ext uri="{FF2B5EF4-FFF2-40B4-BE49-F238E27FC236}">
                <a16:creationId xmlns:a16="http://schemas.microsoft.com/office/drawing/2014/main" id="{2FB3116C-65D3-4BC4-9502-A793256E1FD5}"/>
              </a:ext>
            </a:extLst>
          </p:cNvPr>
          <p:cNvPicPr>
            <a:picLocks noChangeAspect="1"/>
          </p:cNvPicPr>
          <p:nvPr/>
        </p:nvPicPr>
        <p:blipFill>
          <a:blip r:embed="rId4"/>
          <a:stretch>
            <a:fillRect/>
          </a:stretch>
        </p:blipFill>
        <p:spPr>
          <a:xfrm>
            <a:off x="628188" y="2150044"/>
            <a:ext cx="5264749" cy="2655678"/>
          </a:xfrm>
          <a:prstGeom prst="rect">
            <a:avLst/>
          </a:prstGeom>
          <a:ln w="28575" cap="sq">
            <a:solidFill>
              <a:srgbClr val="43467B"/>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4161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4D3A3F2-0A4A-1F42-9479-CDE6722F420E}"/>
              </a:ext>
            </a:extLst>
          </p:cNvPr>
          <p:cNvPicPr>
            <a:picLocks noGrp="1" noChangeAspect="1"/>
          </p:cNvPicPr>
          <p:nvPr>
            <p:ph type="pic" sz="quarter" idx="17"/>
          </p:nvPr>
        </p:nvPicPr>
        <p:blipFill>
          <a:blip r:embed="rId3"/>
          <a:srcRect l="221" r="221"/>
          <a:stretch/>
        </p:blipFill>
        <p:spPr>
          <a:xfrm>
            <a:off x="0" y="-2338"/>
            <a:ext cx="12191999" cy="3278423"/>
          </a:xfrm>
        </p:spPr>
      </p:pic>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1463344" y="3787655"/>
            <a:ext cx="3794456" cy="930276"/>
          </a:xfrm>
        </p:spPr>
        <p:txBody>
          <a:bodyPr>
            <a:normAutofit fontScale="90000"/>
          </a:bodyPr>
          <a:lstStyle/>
          <a:p>
            <a:r>
              <a:rPr lang="en-US" sz="4800"/>
              <a:t>Business Use case  </a:t>
            </a:r>
            <a:br>
              <a:rPr lang="en-US" sz="4800"/>
            </a:br>
            <a:endParaRPr lang="en-US" sz="1800"/>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l="853" r="853"/>
          <a:stretch>
            <a:fillRect/>
          </a:stretch>
        </p:blipFill>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4</a:t>
            </a:fld>
            <a:endParaRPr lang="en-US"/>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2D1B6C2-B886-4366-9BBA-B50B8B19D37C}"/>
              </a:ext>
            </a:extLst>
          </p:cNvPr>
          <p:cNvSpPr/>
          <p:nvPr/>
        </p:nvSpPr>
        <p:spPr>
          <a:xfrm>
            <a:off x="5185766" y="1156440"/>
            <a:ext cx="6426456" cy="4809151"/>
          </a:xfrm>
          <a:prstGeom prst="rect">
            <a:avLst/>
          </a:prstGeom>
          <a:solidFill>
            <a:schemeClr val="bg1"/>
          </a:solidFill>
          <a:ln>
            <a:solidFill>
              <a:srgbClr val="E89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9"/>
          </p:nvPr>
        </p:nvSpPr>
        <p:spPr>
          <a:xfrm>
            <a:off x="5298961" y="1427069"/>
            <a:ext cx="6253017" cy="4724400"/>
          </a:xfrm>
        </p:spPr>
        <p:txBody>
          <a:bodyPr vert="horz" lIns="91440" tIns="45720" rIns="91440" bIns="45720" rtlCol="0" anchor="t">
            <a:noAutofit/>
          </a:bodyPr>
          <a:lstStyle/>
          <a:p>
            <a:pPr>
              <a:lnSpc>
                <a:spcPct val="150000"/>
              </a:lnSpc>
              <a:spcAft>
                <a:spcPts val="120"/>
              </a:spcAft>
            </a:pPr>
            <a:r>
              <a:rPr lang="en-US" sz="2400">
                <a:solidFill>
                  <a:schemeClr val="tx1"/>
                </a:solidFill>
                <a:latin typeface="Candara"/>
              </a:rPr>
              <a:t>Goal / Post Condition: </a:t>
            </a:r>
          </a:p>
          <a:p>
            <a:pPr marL="285750" indent="-285750" fontAlgn="base">
              <a:spcAft>
                <a:spcPts val="120"/>
              </a:spcAft>
              <a:buFont typeface="Arial" panose="020B0604020202020204" pitchFamily="34" charset="0"/>
              <a:buChar char="•"/>
            </a:pPr>
            <a:r>
              <a:rPr lang="en-US" sz="1800">
                <a:solidFill>
                  <a:schemeClr val="tx1"/>
                </a:solidFill>
                <a:latin typeface="Candara"/>
              </a:rPr>
              <a:t>Help maximizing the operational profits by:</a:t>
            </a:r>
          </a:p>
          <a:p>
            <a:pPr lvl="1">
              <a:spcAft>
                <a:spcPts val="120"/>
              </a:spcAft>
            </a:pPr>
            <a:r>
              <a:rPr lang="en-US" sz="1400">
                <a:latin typeface="Candara"/>
              </a:rPr>
              <a:t>Drawing insights from Traffic volume and membership </a:t>
            </a:r>
            <a:endParaRPr lang="en-US" sz="1400"/>
          </a:p>
          <a:p>
            <a:pPr lvl="1" fontAlgn="base">
              <a:spcAft>
                <a:spcPts val="120"/>
              </a:spcAft>
              <a:buFont typeface="Arial" panose="020B0604020202020204" pitchFamily="34" charset="0"/>
              <a:buChar char="•"/>
            </a:pPr>
            <a:r>
              <a:rPr lang="en-US" sz="1400">
                <a:latin typeface="Candara"/>
              </a:rPr>
              <a:t>Implementing an optimization-based framework</a:t>
            </a:r>
          </a:p>
          <a:p>
            <a:pPr indent="0" fontAlgn="base">
              <a:spcAft>
                <a:spcPts val="120"/>
              </a:spcAft>
              <a:buNone/>
            </a:pPr>
            <a:endParaRPr lang="en-US" sz="1800">
              <a:solidFill>
                <a:schemeClr val="tx1"/>
              </a:solidFill>
              <a:latin typeface="Candara" panose="020E0502030303020204" pitchFamily="34" charset="0"/>
            </a:endParaRPr>
          </a:p>
          <a:p>
            <a:pPr>
              <a:lnSpc>
                <a:spcPct val="150000"/>
              </a:lnSpc>
              <a:spcAft>
                <a:spcPts val="120"/>
              </a:spcAft>
            </a:pPr>
            <a:r>
              <a:rPr lang="en-US" sz="2400">
                <a:solidFill>
                  <a:schemeClr val="tx1"/>
                </a:solidFill>
                <a:latin typeface="Candara"/>
              </a:rPr>
              <a:t>Main Flows:</a:t>
            </a:r>
          </a:p>
          <a:p>
            <a:pPr marL="285750" indent="-285750" fontAlgn="base">
              <a:spcAft>
                <a:spcPts val="120"/>
              </a:spcAft>
              <a:buFont typeface="Arial" panose="020B0604020202020204" pitchFamily="34" charset="0"/>
              <a:buChar char="•"/>
            </a:pPr>
            <a:r>
              <a:rPr lang="en-US" sz="1800">
                <a:solidFill>
                  <a:schemeClr val="tx1"/>
                </a:solidFill>
                <a:latin typeface="Candara"/>
              </a:rPr>
              <a:t>Analyze the data </a:t>
            </a:r>
          </a:p>
          <a:p>
            <a:pPr marL="285750" indent="-285750" fontAlgn="base">
              <a:spcAft>
                <a:spcPts val="120"/>
              </a:spcAft>
              <a:buFont typeface="Arial" panose="020B0604020202020204" pitchFamily="34" charset="0"/>
              <a:buChar char="•"/>
            </a:pPr>
            <a:r>
              <a:rPr lang="en-US" sz="1800">
                <a:solidFill>
                  <a:schemeClr val="tx1"/>
                </a:solidFill>
                <a:latin typeface="Candara"/>
              </a:rPr>
              <a:t>Analyze the business model</a:t>
            </a:r>
          </a:p>
          <a:p>
            <a:pPr marL="285750" indent="-285750" fontAlgn="base">
              <a:spcAft>
                <a:spcPts val="120"/>
              </a:spcAft>
              <a:buFont typeface="Arial" panose="020B0604020202020204" pitchFamily="34" charset="0"/>
              <a:buChar char="•"/>
            </a:pPr>
            <a:r>
              <a:rPr lang="en-US" sz="1800">
                <a:solidFill>
                  <a:schemeClr val="tx1"/>
                </a:solidFill>
                <a:latin typeface="Candara"/>
              </a:rPr>
              <a:t>Consider the COVID risk as both a concern and an opportunity</a:t>
            </a:r>
          </a:p>
          <a:p>
            <a:pPr marL="285750" indent="-285750" fontAlgn="base">
              <a:spcAft>
                <a:spcPts val="120"/>
              </a:spcAft>
              <a:buFont typeface="Arial" panose="020B0604020202020204" pitchFamily="34" charset="0"/>
              <a:buChar char="•"/>
            </a:pPr>
            <a:r>
              <a:rPr lang="en-US" sz="1800">
                <a:solidFill>
                  <a:schemeClr val="tx1"/>
                </a:solidFill>
                <a:latin typeface="Candara"/>
              </a:rPr>
              <a:t>Rebalance organizational resources</a:t>
            </a:r>
          </a:p>
          <a:p>
            <a:pPr marL="285750" indent="-285750" fontAlgn="base">
              <a:spcAft>
                <a:spcPts val="120"/>
              </a:spcAft>
              <a:buFont typeface="Arial" panose="020B0604020202020204" pitchFamily="34" charset="0"/>
              <a:buChar char="•"/>
            </a:pPr>
            <a:r>
              <a:rPr lang="en-US" sz="1800">
                <a:solidFill>
                  <a:schemeClr val="tx1"/>
                </a:solidFill>
                <a:latin typeface="Candara"/>
              </a:rPr>
              <a:t>Adjust the pricing and resource allocation </a:t>
            </a:r>
          </a:p>
          <a:p>
            <a:endParaRPr lang="en-US" sz="1800">
              <a:solidFill>
                <a:schemeClr val="tx1"/>
              </a:solidFill>
            </a:endParaRPr>
          </a:p>
        </p:txBody>
      </p:sp>
    </p:spTree>
    <p:extLst>
      <p:ext uri="{BB962C8B-B14F-4D97-AF65-F5344CB8AC3E}">
        <p14:creationId xmlns:p14="http://schemas.microsoft.com/office/powerpoint/2010/main" val="2956204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FF516C-C177-7345-BD99-473D838A774D}"/>
              </a:ext>
            </a:extLst>
          </p:cNvPr>
          <p:cNvSpPr>
            <a:spLocks noGrp="1"/>
          </p:cNvSpPr>
          <p:nvPr>
            <p:ph type="sldNum" sz="quarter" idx="4"/>
          </p:nvPr>
        </p:nvSpPr>
        <p:spPr/>
        <p:txBody>
          <a:bodyPr/>
          <a:lstStyle/>
          <a:p>
            <a:fld id="{4FAB73BC-B049-4115-A692-8D63A059BFB8}" type="slidenum">
              <a:rPr lang="en-US" noProof="0" smtClean="0"/>
              <a:pPr/>
              <a:t>40</a:t>
            </a:fld>
            <a:endParaRPr lang="en-US" noProof="0"/>
          </a:p>
        </p:txBody>
      </p:sp>
      <p:sp>
        <p:nvSpPr>
          <p:cNvPr id="6" name="Title 5">
            <a:extLst>
              <a:ext uri="{FF2B5EF4-FFF2-40B4-BE49-F238E27FC236}">
                <a16:creationId xmlns:a16="http://schemas.microsoft.com/office/drawing/2014/main" id="{8054FD95-E145-4747-8E20-964115398D97}"/>
              </a:ext>
            </a:extLst>
          </p:cNvPr>
          <p:cNvSpPr>
            <a:spLocks noGrp="1"/>
          </p:cNvSpPr>
          <p:nvPr>
            <p:ph type="title"/>
          </p:nvPr>
        </p:nvSpPr>
        <p:spPr>
          <a:xfrm>
            <a:off x="381000" y="274895"/>
            <a:ext cx="11106150" cy="441960"/>
          </a:xfrm>
        </p:spPr>
        <p:txBody>
          <a:bodyPr>
            <a:normAutofit fontScale="90000"/>
          </a:bodyPr>
          <a:lstStyle/>
          <a:p>
            <a:r>
              <a:rPr lang="en-US"/>
              <a:t>appendix</a:t>
            </a:r>
          </a:p>
        </p:txBody>
      </p:sp>
      <p:pic>
        <p:nvPicPr>
          <p:cNvPr id="2" name="图片 2" descr="文本&#10;&#10;已自动生成说明">
            <a:extLst>
              <a:ext uri="{FF2B5EF4-FFF2-40B4-BE49-F238E27FC236}">
                <a16:creationId xmlns:a16="http://schemas.microsoft.com/office/drawing/2014/main" id="{B6ADB6A4-FA91-4AD4-A671-8FBE8E48CD34}"/>
              </a:ext>
            </a:extLst>
          </p:cNvPr>
          <p:cNvPicPr>
            <a:picLocks noChangeAspect="1"/>
          </p:cNvPicPr>
          <p:nvPr/>
        </p:nvPicPr>
        <p:blipFill>
          <a:blip r:embed="rId3"/>
          <a:stretch>
            <a:fillRect/>
          </a:stretch>
        </p:blipFill>
        <p:spPr>
          <a:xfrm>
            <a:off x="491089" y="1052382"/>
            <a:ext cx="5649753" cy="3238240"/>
          </a:xfrm>
          <a:prstGeom prst="rect">
            <a:avLst/>
          </a:prstGeom>
          <a:ln w="28575" cap="sq">
            <a:solidFill>
              <a:srgbClr val="43467B"/>
            </a:solidFill>
            <a:miter lim="800000"/>
          </a:ln>
          <a:effectLst>
            <a:outerShdw blurRad="57150" dist="50800" dir="2700000" algn="tl" rotWithShape="0">
              <a:srgbClr val="000000">
                <a:alpha val="40000"/>
              </a:srgbClr>
            </a:outerShdw>
          </a:effectLst>
        </p:spPr>
      </p:pic>
      <p:pic>
        <p:nvPicPr>
          <p:cNvPr id="3" name="Picture 3" descr="Chart, scatter chart&#10;&#10;Description automatically generated">
            <a:extLst>
              <a:ext uri="{FF2B5EF4-FFF2-40B4-BE49-F238E27FC236}">
                <a16:creationId xmlns:a16="http://schemas.microsoft.com/office/drawing/2014/main" id="{8F0A0C17-6CD6-4168-A552-A706F5B5ED38}"/>
              </a:ext>
            </a:extLst>
          </p:cNvPr>
          <p:cNvPicPr>
            <a:picLocks noChangeAspect="1"/>
          </p:cNvPicPr>
          <p:nvPr/>
        </p:nvPicPr>
        <p:blipFill>
          <a:blip r:embed="rId4"/>
          <a:stretch>
            <a:fillRect/>
          </a:stretch>
        </p:blipFill>
        <p:spPr>
          <a:xfrm>
            <a:off x="4699240" y="3743424"/>
            <a:ext cx="6822775" cy="23903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4710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FF516C-C177-7345-BD99-473D838A774D}"/>
              </a:ext>
            </a:extLst>
          </p:cNvPr>
          <p:cNvSpPr>
            <a:spLocks noGrp="1"/>
          </p:cNvSpPr>
          <p:nvPr>
            <p:ph type="sldNum" sz="quarter" idx="4"/>
          </p:nvPr>
        </p:nvSpPr>
        <p:spPr/>
        <p:txBody>
          <a:bodyPr/>
          <a:lstStyle/>
          <a:p>
            <a:fld id="{4FAB73BC-B049-4115-A692-8D63A059BFB8}" type="slidenum">
              <a:rPr lang="en-US" noProof="0" smtClean="0"/>
              <a:pPr/>
              <a:t>41</a:t>
            </a:fld>
            <a:endParaRPr lang="en-US" noProof="0"/>
          </a:p>
        </p:txBody>
      </p:sp>
      <p:sp>
        <p:nvSpPr>
          <p:cNvPr id="6" name="Title 5">
            <a:extLst>
              <a:ext uri="{FF2B5EF4-FFF2-40B4-BE49-F238E27FC236}">
                <a16:creationId xmlns:a16="http://schemas.microsoft.com/office/drawing/2014/main" id="{8054FD95-E145-4747-8E20-964115398D97}"/>
              </a:ext>
            </a:extLst>
          </p:cNvPr>
          <p:cNvSpPr>
            <a:spLocks noGrp="1"/>
          </p:cNvSpPr>
          <p:nvPr>
            <p:ph type="title"/>
          </p:nvPr>
        </p:nvSpPr>
        <p:spPr>
          <a:xfrm>
            <a:off x="381000" y="274895"/>
            <a:ext cx="11106150" cy="441960"/>
          </a:xfrm>
        </p:spPr>
        <p:txBody>
          <a:bodyPr>
            <a:normAutofit fontScale="90000"/>
          </a:bodyPr>
          <a:lstStyle/>
          <a:p>
            <a:r>
              <a:rPr lang="en-US"/>
              <a:t>appendix</a:t>
            </a:r>
          </a:p>
        </p:txBody>
      </p:sp>
      <p:pic>
        <p:nvPicPr>
          <p:cNvPr id="3" name="Picture 3" descr="Chart&#10;&#10;Description automatically generated">
            <a:extLst>
              <a:ext uri="{FF2B5EF4-FFF2-40B4-BE49-F238E27FC236}">
                <a16:creationId xmlns:a16="http://schemas.microsoft.com/office/drawing/2014/main" id="{F3F98DBE-EC8F-4D91-A948-6745DF3098C9}"/>
              </a:ext>
            </a:extLst>
          </p:cNvPr>
          <p:cNvPicPr>
            <a:picLocks noChangeAspect="1"/>
          </p:cNvPicPr>
          <p:nvPr/>
        </p:nvPicPr>
        <p:blipFill>
          <a:blip r:embed="rId3"/>
          <a:stretch>
            <a:fillRect/>
          </a:stretch>
        </p:blipFill>
        <p:spPr>
          <a:xfrm>
            <a:off x="347408" y="987654"/>
            <a:ext cx="5471219" cy="5364456"/>
          </a:xfrm>
          <a:prstGeom prst="rect">
            <a:avLst/>
          </a:prstGeom>
          <a:ln>
            <a:noFill/>
          </a:ln>
          <a:effectLst>
            <a:outerShdw blurRad="190500" algn="tl" rotWithShape="0">
              <a:srgbClr val="000000">
                <a:alpha val="70000"/>
              </a:srgbClr>
            </a:outerShdw>
          </a:effectLst>
        </p:spPr>
      </p:pic>
      <p:pic>
        <p:nvPicPr>
          <p:cNvPr id="4" name="Picture 6" descr="Chart, scatter chart&#10;&#10;Description automatically generated">
            <a:extLst>
              <a:ext uri="{FF2B5EF4-FFF2-40B4-BE49-F238E27FC236}">
                <a16:creationId xmlns:a16="http://schemas.microsoft.com/office/drawing/2014/main" id="{514FE212-856F-4C06-B717-9BE2B70352FF}"/>
              </a:ext>
            </a:extLst>
          </p:cNvPr>
          <p:cNvPicPr>
            <a:picLocks noChangeAspect="1"/>
          </p:cNvPicPr>
          <p:nvPr/>
        </p:nvPicPr>
        <p:blipFill>
          <a:blip r:embed="rId4"/>
          <a:stretch>
            <a:fillRect/>
          </a:stretch>
        </p:blipFill>
        <p:spPr>
          <a:xfrm>
            <a:off x="6000390" y="968353"/>
            <a:ext cx="5960134" cy="53669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64143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a:xfrm>
            <a:off x="285750" y="-64698"/>
            <a:ext cx="11620500" cy="6591300"/>
          </a:xfrm>
        </p:spPr>
        <p:txBody>
          <a:bodyPr/>
          <a:lstStyle/>
          <a:p>
            <a:endParaRPr lang="en-US"/>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a:xfrm>
            <a:off x="639271" y="2895600"/>
            <a:ext cx="3562350" cy="1499616"/>
          </a:xfrm>
        </p:spPr>
        <p:txBody>
          <a:bodyPr>
            <a:normAutofit fontScale="90000"/>
          </a:bodyPr>
          <a:lstStyle/>
          <a:p>
            <a:r>
              <a:rPr lang="en-US"/>
              <a:t>Data Sources </a:t>
            </a:r>
            <a:br>
              <a:rPr lang="en-US"/>
            </a:br>
            <a:endParaRPr lang="en-US">
              <a:solidFill>
                <a:srgbClr val="FFFFFF"/>
              </a:solidFill>
            </a:endParaRPr>
          </a:p>
        </p:txBody>
      </p:sp>
      <p:sp>
        <p:nvSpPr>
          <p:cNvPr id="2" name="TextBox 1">
            <a:extLst>
              <a:ext uri="{FF2B5EF4-FFF2-40B4-BE49-F238E27FC236}">
                <a16:creationId xmlns:a16="http://schemas.microsoft.com/office/drawing/2014/main" id="{0E0CBE6F-5E17-9A49-B794-4436AAA89232}"/>
              </a:ext>
            </a:extLst>
          </p:cNvPr>
          <p:cNvSpPr txBox="1"/>
          <p:nvPr/>
        </p:nvSpPr>
        <p:spPr>
          <a:xfrm>
            <a:off x="6095038" y="1062957"/>
            <a:ext cx="5238032" cy="4339650"/>
          </a:xfrm>
          <a:prstGeom prst="rect">
            <a:avLst/>
          </a:prstGeom>
          <a:noFill/>
        </p:spPr>
        <p:txBody>
          <a:bodyPr wrap="square" lIns="91440" tIns="45720" rIns="91440" bIns="45720" rtlCol="0" anchor="t">
            <a:spAutoFit/>
          </a:bodyPr>
          <a:lstStyle/>
          <a:p>
            <a:pPr>
              <a:buSzPct val="110000"/>
            </a:pPr>
            <a:r>
              <a:rPr lang="en-US" sz="2400" b="1" u="sng">
                <a:solidFill>
                  <a:schemeClr val="accent3">
                    <a:lumMod val="40000"/>
                    <a:lumOff val="60000"/>
                  </a:schemeClr>
                </a:solidFill>
                <a:cs typeface="Eras Medium ITC" panose="020F0502020204030204" pitchFamily="34" charset="0"/>
                <a:hlinkClick r:id="rId3">
                  <a:extLst>
                    <a:ext uri="{A12FA001-AC4F-418D-AE19-62706E023703}">
                      <ahyp:hlinkClr xmlns:ahyp="http://schemas.microsoft.com/office/drawing/2018/hyperlinkcolor" val="tx"/>
                    </a:ext>
                  </a:extLst>
                </a:hlinkClick>
              </a:rPr>
              <a:t>Citi Bike System Data</a:t>
            </a:r>
            <a:r>
              <a:rPr lang="en-US" sz="2400" b="1">
                <a:solidFill>
                  <a:schemeClr val="accent3">
                    <a:lumMod val="40000"/>
                    <a:lumOff val="60000"/>
                  </a:schemeClr>
                </a:solidFill>
                <a:cs typeface="Eras Medium ITC" panose="020F0502020204030204" pitchFamily="34" charset="0"/>
              </a:rPr>
              <a:t> </a:t>
            </a:r>
          </a:p>
          <a:p>
            <a:pPr lvl="1"/>
            <a:endParaRPr lang="en-US" sz="2400">
              <a:solidFill>
                <a:schemeClr val="accent3">
                  <a:lumMod val="40000"/>
                  <a:lumOff val="60000"/>
                </a:schemeClr>
              </a:solidFill>
            </a:endParaRPr>
          </a:p>
          <a:p>
            <a:pPr lvl="1"/>
            <a:endParaRPr lang="en-US" sz="2400">
              <a:solidFill>
                <a:schemeClr val="accent3">
                  <a:lumMod val="40000"/>
                  <a:lumOff val="60000"/>
                </a:schemeClr>
              </a:solidFill>
              <a:cs typeface="Eras Medium ITC" panose="020F0502020204030204" pitchFamily="34" charset="0"/>
            </a:endParaRPr>
          </a:p>
          <a:p>
            <a:pPr>
              <a:buSzPct val="100000"/>
            </a:pPr>
            <a:r>
              <a:rPr lang="en-US" sz="2400" b="1" u="sng">
                <a:solidFill>
                  <a:schemeClr val="accent3">
                    <a:lumMod val="40000"/>
                    <a:lumOff val="60000"/>
                  </a:schemeClr>
                </a:solidFill>
                <a:cs typeface="Eras Medium ITC" panose="020F0502020204030204" pitchFamily="34" charset="0"/>
                <a:hlinkClick r:id="rId4">
                  <a:extLst>
                    <a:ext uri="{A12FA001-AC4F-418D-AE19-62706E023703}">
                      <ahyp:hlinkClr xmlns:ahyp="http://schemas.microsoft.com/office/drawing/2018/hyperlinkcolor" val="tx"/>
                    </a:ext>
                  </a:extLst>
                </a:hlinkClick>
              </a:rPr>
              <a:t>Bus Stop locations</a:t>
            </a:r>
            <a:endParaRPr lang="en-US" sz="2400" b="1" u="sng">
              <a:solidFill>
                <a:schemeClr val="accent3">
                  <a:lumMod val="40000"/>
                  <a:lumOff val="60000"/>
                </a:schemeClr>
              </a:solidFill>
              <a:cs typeface="Eras Medium ITC" panose="020F0502020204030204" pitchFamily="34" charset="0"/>
            </a:endParaRPr>
          </a:p>
          <a:p>
            <a:endParaRPr lang="en-US" sz="2400" b="1" u="sng">
              <a:solidFill>
                <a:schemeClr val="accent3">
                  <a:lumMod val="40000"/>
                  <a:lumOff val="60000"/>
                </a:schemeClr>
              </a:solidFill>
              <a:cs typeface="Eras Medium ITC" panose="020F0502020204030204" pitchFamily="34" charset="0"/>
            </a:endParaRPr>
          </a:p>
          <a:p>
            <a:endParaRPr lang="en-US" sz="2400">
              <a:solidFill>
                <a:schemeClr val="accent3">
                  <a:lumMod val="40000"/>
                  <a:lumOff val="60000"/>
                </a:schemeClr>
              </a:solidFill>
              <a:cs typeface="Eras Medium ITC" panose="020F0502020204030204" pitchFamily="34" charset="0"/>
            </a:endParaRPr>
          </a:p>
          <a:p>
            <a:r>
              <a:rPr lang="en-US" sz="2400" b="1" u="sng">
                <a:solidFill>
                  <a:schemeClr val="accent3">
                    <a:lumMod val="40000"/>
                    <a:lumOff val="60000"/>
                  </a:schemeClr>
                </a:solidFill>
                <a:cs typeface="Eras Medium ITC" panose="020F0502020204030204" pitchFamily="34" charset="0"/>
                <a:hlinkClick r:id="rId5">
                  <a:extLst>
                    <a:ext uri="{A12FA001-AC4F-418D-AE19-62706E023703}">
                      <ahyp:hlinkClr xmlns:ahyp="http://schemas.microsoft.com/office/drawing/2018/hyperlinkcolor" val="tx"/>
                    </a:ext>
                  </a:extLst>
                </a:hlinkClick>
              </a:rPr>
              <a:t> NYC Weather Data </a:t>
            </a:r>
            <a:endParaRPr lang="en-US" sz="2400" b="1" u="sng">
              <a:solidFill>
                <a:schemeClr val="accent3">
                  <a:lumMod val="40000"/>
                  <a:lumOff val="60000"/>
                </a:schemeClr>
              </a:solidFill>
              <a:cs typeface="Eras Medium ITC" panose="020F0502020204030204" pitchFamily="34" charset="0"/>
            </a:endParaRPr>
          </a:p>
          <a:p>
            <a:pPr marL="800100" lvl="1" indent="-342900">
              <a:buFont typeface="Arial" panose="020B0604020202020204" pitchFamily="34" charset="0"/>
              <a:buChar char="•"/>
            </a:pPr>
            <a:endParaRPr lang="en-US" sz="2400" i="1">
              <a:solidFill>
                <a:schemeClr val="accent3">
                  <a:lumMod val="40000"/>
                  <a:lumOff val="60000"/>
                </a:schemeClr>
              </a:solidFill>
            </a:endParaRPr>
          </a:p>
          <a:p>
            <a:pPr lvl="1"/>
            <a:endParaRPr lang="en-US" sz="2400">
              <a:solidFill>
                <a:schemeClr val="accent3">
                  <a:lumMod val="40000"/>
                  <a:lumOff val="60000"/>
                </a:schemeClr>
              </a:solidFill>
              <a:cs typeface="Eras Medium ITC" panose="020F0502020204030204" pitchFamily="34" charset="0"/>
            </a:endParaRPr>
          </a:p>
          <a:p>
            <a:r>
              <a:rPr lang="en-US" sz="2400" b="1" u="sng">
                <a:solidFill>
                  <a:schemeClr val="accent3">
                    <a:lumMod val="40000"/>
                    <a:lumOff val="60000"/>
                  </a:schemeClr>
                </a:solidFill>
                <a:cs typeface="Eras Medium ITC" panose="020F0502020204030204" pitchFamily="34" charset="0"/>
                <a:hlinkClick r:id="rId6">
                  <a:extLst>
                    <a:ext uri="{A12FA001-AC4F-418D-AE19-62706E023703}">
                      <ahyp:hlinkClr xmlns:ahyp="http://schemas.microsoft.com/office/drawing/2018/hyperlinkcolor" val="tx"/>
                    </a:ext>
                  </a:extLst>
                </a:hlinkClick>
              </a:rPr>
              <a:t>NYC Health: COVID-19 Data</a:t>
            </a:r>
            <a:endParaRPr lang="en-US" sz="2400" b="1" u="sng">
              <a:solidFill>
                <a:schemeClr val="accent3">
                  <a:lumMod val="40000"/>
                  <a:lumOff val="60000"/>
                </a:schemeClr>
              </a:solidFill>
              <a:cs typeface="Eras Medium ITC" panose="020F0502020204030204" pitchFamily="34" charset="0"/>
            </a:endParaRPr>
          </a:p>
          <a:p>
            <a:pPr marL="800100" lvl="1" indent="-342900">
              <a:buFont typeface="Arial" panose="020B0604020202020204" pitchFamily="34" charset="0"/>
              <a:buChar char="•"/>
            </a:pPr>
            <a:endParaRPr lang="en-US">
              <a:solidFill>
                <a:srgbClr val="0070C0"/>
              </a:solidFill>
              <a:cs typeface="Eras Medium ITC" panose="020F0502020204030204" pitchFamily="34" charset="0"/>
            </a:endParaRPr>
          </a:p>
          <a:p>
            <a:endParaRPr lang="en-US"/>
          </a:p>
        </p:txBody>
      </p:sp>
      <p:pic>
        <p:nvPicPr>
          <p:cNvPr id="3" name="Graphic 3" descr="Cycling with solid fill">
            <a:extLst>
              <a:ext uri="{FF2B5EF4-FFF2-40B4-BE49-F238E27FC236}">
                <a16:creationId xmlns:a16="http://schemas.microsoft.com/office/drawing/2014/main" id="{D4634C91-6DED-4444-8D29-927F207F79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0874" y="1145582"/>
            <a:ext cx="321335" cy="314146"/>
          </a:xfrm>
          <a:prstGeom prst="rect">
            <a:avLst/>
          </a:prstGeom>
        </p:spPr>
      </p:pic>
      <p:pic>
        <p:nvPicPr>
          <p:cNvPr id="4" name="Graphic 4" descr="Bus with solid fill">
            <a:extLst>
              <a:ext uri="{FF2B5EF4-FFF2-40B4-BE49-F238E27FC236}">
                <a16:creationId xmlns:a16="http://schemas.microsoft.com/office/drawing/2014/main" id="{373AEA72-9272-437B-9AD3-CACA5B2EF8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69920" y="2277064"/>
            <a:ext cx="328524" cy="335713"/>
          </a:xfrm>
          <a:prstGeom prst="rect">
            <a:avLst/>
          </a:prstGeom>
        </p:spPr>
      </p:pic>
      <p:pic>
        <p:nvPicPr>
          <p:cNvPr id="5" name="Graphic 5" descr="Partial sun with solid fill">
            <a:extLst>
              <a:ext uri="{FF2B5EF4-FFF2-40B4-BE49-F238E27FC236}">
                <a16:creationId xmlns:a16="http://schemas.microsoft.com/office/drawing/2014/main" id="{7E59CB73-220B-4369-A4E4-77028F39A2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98088" y="3384561"/>
            <a:ext cx="342901" cy="342901"/>
          </a:xfrm>
          <a:prstGeom prst="rect">
            <a:avLst/>
          </a:prstGeom>
        </p:spPr>
      </p:pic>
      <p:pic>
        <p:nvPicPr>
          <p:cNvPr id="6" name="Graphic 6" descr="Heart with pulse with solid fill">
            <a:extLst>
              <a:ext uri="{FF2B5EF4-FFF2-40B4-BE49-F238E27FC236}">
                <a16:creationId xmlns:a16="http://schemas.microsoft.com/office/drawing/2014/main" id="{2C9D9E64-761C-4CD6-B958-BAB79CD8F6D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69335" y="4491030"/>
            <a:ext cx="396817" cy="407600"/>
          </a:xfrm>
          <a:prstGeom prst="rect">
            <a:avLst/>
          </a:prstGeom>
        </p:spPr>
      </p:pic>
      <p:sp>
        <p:nvSpPr>
          <p:cNvPr id="7" name="Rectangle 6">
            <a:extLst>
              <a:ext uri="{FF2B5EF4-FFF2-40B4-BE49-F238E27FC236}">
                <a16:creationId xmlns:a16="http://schemas.microsoft.com/office/drawing/2014/main" id="{AE6F1C77-F790-4F85-9098-1AC60227507A}"/>
              </a:ext>
            </a:extLst>
          </p:cNvPr>
          <p:cNvSpPr/>
          <p:nvPr/>
        </p:nvSpPr>
        <p:spPr>
          <a:xfrm>
            <a:off x="42413" y="2493753"/>
            <a:ext cx="485235" cy="1391009"/>
          </a:xfrm>
          <a:prstGeom prst="rect">
            <a:avLst/>
          </a:prstGeom>
          <a:solidFill>
            <a:srgbClr val="E89A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05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353846" y="821842"/>
            <a:ext cx="10805160" cy="707886"/>
          </a:xfrm>
        </p:spPr>
        <p:txBody>
          <a:bodyPr>
            <a:noAutofit/>
          </a:bodyPr>
          <a:lstStyle/>
          <a:p>
            <a:pPr>
              <a:lnSpc>
                <a:spcPct val="90000"/>
              </a:lnSpc>
              <a:spcAft>
                <a:spcPts val="600"/>
              </a:spcAft>
            </a:pPr>
            <a:r>
              <a:rPr lang="en-US" sz="4400">
                <a:solidFill>
                  <a:schemeClr val="accent1">
                    <a:lumMod val="50000"/>
                  </a:schemeClr>
                </a:solidFill>
              </a:rPr>
              <a:t>Data &amp; Tools </a:t>
            </a:r>
            <a:br>
              <a:rPr lang="en-US" sz="4400"/>
            </a:br>
            <a:br>
              <a:rPr lang="en-US" sz="4400"/>
            </a:br>
            <a:br>
              <a:rPr lang="en-US" sz="4400"/>
            </a:br>
            <a:endParaRPr lang="en-US" sz="440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7405525" y="1778373"/>
            <a:ext cx="4958144" cy="1638813"/>
          </a:xfrm>
        </p:spPr>
        <p:txBody>
          <a:bodyPr/>
          <a:lstStyle/>
          <a:p>
            <a:pPr marL="285750" indent="-285750">
              <a:buChar char="•"/>
            </a:pPr>
            <a:r>
              <a:rPr lang="en-US" sz="1600"/>
              <a:t>Clean, organize, and enhance </a:t>
            </a:r>
            <a:endParaRPr lang="en-US"/>
          </a:p>
          <a:p>
            <a:pPr marL="285750" indent="-285750">
              <a:buChar char="•"/>
            </a:pPr>
            <a:r>
              <a:rPr lang="en-US" sz="1600"/>
              <a:t>Prevent redundancies</a:t>
            </a:r>
            <a:endParaRPr lang="en-US"/>
          </a:p>
          <a:p>
            <a:pPr marL="285750" indent="-285750">
              <a:buChar char="•"/>
            </a:pPr>
            <a:r>
              <a:rPr lang="en-US" sz="1600"/>
              <a:t>Increase Efficiency and understandability </a:t>
            </a:r>
          </a:p>
        </p:txBody>
      </p:sp>
      <p:sp>
        <p:nvSpPr>
          <p:cNvPr id="24" name="Text Placeholder 23">
            <a:extLst>
              <a:ext uri="{FF2B5EF4-FFF2-40B4-BE49-F238E27FC236}">
                <a16:creationId xmlns:a16="http://schemas.microsoft.com/office/drawing/2014/main" id="{2BE63BA8-EAF4-4B88-8D23-BEF6AA60CC23}"/>
              </a:ext>
            </a:extLst>
          </p:cNvPr>
          <p:cNvSpPr>
            <a:spLocks noGrp="1"/>
          </p:cNvSpPr>
          <p:nvPr>
            <p:ph type="body" sz="quarter" idx="16"/>
          </p:nvPr>
        </p:nvSpPr>
        <p:spPr/>
        <p:txBody>
          <a:bodyPr/>
          <a:lstStyle/>
          <a:p>
            <a:r>
              <a:rPr lang="en-US"/>
              <a:t>Data cleaning and wrangling</a:t>
            </a:r>
          </a:p>
        </p:txBody>
      </p:sp>
      <p:pic>
        <p:nvPicPr>
          <p:cNvPr id="85" name="Picture Placeholder 84">
            <a:extLst>
              <a:ext uri="{FF2B5EF4-FFF2-40B4-BE49-F238E27FC236}">
                <a16:creationId xmlns:a16="http://schemas.microsoft.com/office/drawing/2014/main" id="{F738FFEE-D221-419F-9925-DFE3C2A81E5D}"/>
              </a:ext>
              <a:ext uri="{C183D7F6-B498-43B3-948B-1728B52AA6E4}">
                <adec:decorative xmlns:adec="http://schemas.microsoft.com/office/drawing/2017/decorative" val="1"/>
              </a:ext>
            </a:extLst>
          </p:cNvPr>
          <p:cNvPicPr>
            <a:picLocks noGrp="1" noChangeAspect="1"/>
          </p:cNvPicPr>
          <p:nvPr>
            <p:ph type="pic" sz="quarter" idx="21"/>
          </p:nvPr>
        </p:nvPicPr>
        <p:blipFill rotWithShape="1">
          <a:blip r:embed="rId3">
            <a:extLst>
              <a:ext uri="{96DAC541-7B7A-43D3-8B79-37D633B846F1}">
                <asvg:svgBlip xmlns:asvg="http://schemas.microsoft.com/office/drawing/2016/SVG/main" r:embed="rId4"/>
              </a:ext>
            </a:extLst>
          </a:blip>
          <a:srcRect l="-28275" t="-29639" r="-28275" b="-29639"/>
          <a:stretch/>
        </p:blipFill>
        <p:spPr>
          <a:xfrm>
            <a:off x="5756426" y="1935993"/>
            <a:ext cx="1094116" cy="1113108"/>
          </a:xfrm>
        </p:spPr>
      </p:pic>
      <p:sp>
        <p:nvSpPr>
          <p:cNvPr id="23" name="Content Placeholder 22">
            <a:extLst>
              <a:ext uri="{FF2B5EF4-FFF2-40B4-BE49-F238E27FC236}">
                <a16:creationId xmlns:a16="http://schemas.microsoft.com/office/drawing/2014/main" id="{2F8BDB9A-6E49-4052-924A-83FDD2B0A487}"/>
              </a:ext>
            </a:extLst>
          </p:cNvPr>
          <p:cNvSpPr>
            <a:spLocks noGrp="1"/>
          </p:cNvSpPr>
          <p:nvPr>
            <p:ph sz="quarter" idx="22"/>
          </p:nvPr>
        </p:nvSpPr>
        <p:spPr>
          <a:xfrm>
            <a:off x="6392872" y="3674577"/>
            <a:ext cx="5392925" cy="914490"/>
          </a:xfrm>
        </p:spPr>
        <p:txBody>
          <a:bodyPr/>
          <a:lstStyle/>
          <a:p>
            <a:pPr marL="285750" indent="-285750">
              <a:buChar char="•"/>
            </a:pPr>
            <a:r>
              <a:rPr lang="en-US" sz="1600"/>
              <a:t>Merge and combine the datasets</a:t>
            </a:r>
            <a:endParaRPr lang="en-US"/>
          </a:p>
          <a:p>
            <a:pPr marL="285750" indent="-285750">
              <a:buChar char="•"/>
            </a:pPr>
            <a:r>
              <a:rPr lang="en-US" sz="1600"/>
              <a:t>Create a comprehensive database</a:t>
            </a:r>
          </a:p>
        </p:txBody>
      </p:sp>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23"/>
          </p:nvPr>
        </p:nvSpPr>
        <p:spPr/>
        <p:txBody>
          <a:bodyPr/>
          <a:lstStyle/>
          <a:p>
            <a:r>
              <a:rPr lang="en-US"/>
              <a:t>Table relationship building</a:t>
            </a:r>
          </a:p>
        </p:txBody>
      </p:sp>
      <p:pic>
        <p:nvPicPr>
          <p:cNvPr id="87" name="Picture Placeholder 86">
            <a:extLst>
              <a:ext uri="{FF2B5EF4-FFF2-40B4-BE49-F238E27FC236}">
                <a16:creationId xmlns:a16="http://schemas.microsoft.com/office/drawing/2014/main" id="{BA712089-DDBF-4741-BA71-63A6F987EA72}"/>
              </a:ext>
              <a:ext uri="{C183D7F6-B498-43B3-948B-1728B52AA6E4}">
                <adec:decorative xmlns:adec="http://schemas.microsoft.com/office/drawing/2017/decorative" val="1"/>
              </a:ext>
            </a:extLst>
          </p:cNvPr>
          <p:cNvPicPr>
            <a:picLocks noGrp="1" noChangeAspect="1"/>
          </p:cNvPicPr>
          <p:nvPr>
            <p:ph type="pic" sz="quarter" idx="24"/>
          </p:nvPr>
        </p:nvPicPr>
        <p:blipFill rotWithShape="1">
          <a:blip r:embed="rId5">
            <a:extLst>
              <a:ext uri="{96DAC541-7B7A-43D3-8B79-37D633B846F1}">
                <asvg:svgBlip xmlns:asvg="http://schemas.microsoft.com/office/drawing/2016/SVG/main" r:embed="rId6"/>
              </a:ext>
            </a:extLst>
          </a:blip>
          <a:srcRect l="-24968" t="-26383" r="-24968" b="-26383"/>
          <a:stretch/>
        </p:blipFill>
        <p:spPr>
          <a:xfrm>
            <a:off x="4774508" y="3502811"/>
            <a:ext cx="1094116" cy="1113108"/>
          </a:xfrm>
        </p:spPr>
      </p:pic>
      <p:sp>
        <p:nvSpPr>
          <p:cNvPr id="3" name="Slide Number Placeholder 2">
            <a:extLst>
              <a:ext uri="{FF2B5EF4-FFF2-40B4-BE49-F238E27FC236}">
                <a16:creationId xmlns:a16="http://schemas.microsoft.com/office/drawing/2014/main" id="{1B0F4F9B-7D29-4BED-87FB-3F3D1724712B}"/>
              </a:ext>
            </a:extLst>
          </p:cNvPr>
          <p:cNvSpPr>
            <a:spLocks noGrp="1"/>
          </p:cNvSpPr>
          <p:nvPr>
            <p:ph type="sldNum" sz="quarter" idx="4"/>
          </p:nvPr>
        </p:nvSpPr>
        <p:spPr/>
        <p:txBody>
          <a:bodyPr/>
          <a:lstStyle/>
          <a:p>
            <a:fld id="{4FAB73BC-B049-4115-A692-8D63A059BFB8}" type="slidenum">
              <a:rPr lang="en-US" smtClean="0"/>
              <a:pPr/>
              <a:t>6</a:t>
            </a:fld>
            <a:endParaRPr lang="en-US"/>
          </a:p>
        </p:txBody>
      </p:sp>
      <p:sp>
        <p:nvSpPr>
          <p:cNvPr id="34" name="Content Placeholder 33">
            <a:extLst>
              <a:ext uri="{FF2B5EF4-FFF2-40B4-BE49-F238E27FC236}">
                <a16:creationId xmlns:a16="http://schemas.microsoft.com/office/drawing/2014/main" id="{38AA8C13-AFD3-4C46-AEA7-67BEBF73986D}"/>
              </a:ext>
            </a:extLst>
          </p:cNvPr>
          <p:cNvSpPr>
            <a:spLocks noGrp="1"/>
          </p:cNvSpPr>
          <p:nvPr>
            <p:ph sz="quarter" idx="25"/>
          </p:nvPr>
        </p:nvSpPr>
        <p:spPr>
          <a:xfrm>
            <a:off x="5200795" y="4996764"/>
            <a:ext cx="7080324" cy="1544351"/>
          </a:xfrm>
        </p:spPr>
        <p:txBody>
          <a:bodyPr/>
          <a:lstStyle/>
          <a:p>
            <a:pPr marL="285750" indent="-285750">
              <a:buChar char="•"/>
            </a:pPr>
            <a:r>
              <a:rPr lang="en-US" sz="1600"/>
              <a:t>Analyze the business models </a:t>
            </a:r>
            <a:endParaRPr lang="en-US"/>
          </a:p>
          <a:p>
            <a:pPr marL="285750" indent="-285750">
              <a:buChar char="•"/>
            </a:pPr>
            <a:r>
              <a:rPr lang="en-US" sz="1600"/>
              <a:t>Come up with better solution for resource allocation </a:t>
            </a:r>
            <a:endParaRPr lang="en-US"/>
          </a:p>
          <a:p>
            <a:pPr marL="285750" indent="-285750">
              <a:buChar char="•"/>
            </a:pPr>
            <a:r>
              <a:rPr lang="en-US" sz="1600"/>
              <a:t>Visualize the results from data analysis </a:t>
            </a:r>
            <a:endParaRPr lang="en-US"/>
          </a:p>
          <a:p>
            <a:pPr marL="285750" indent="-285750">
              <a:buChar char="•"/>
            </a:pPr>
            <a:r>
              <a:rPr lang="en-US" sz="1600"/>
              <a:t>Create user-friendly dashboard for different audiences </a:t>
            </a:r>
          </a:p>
        </p:txBody>
      </p:sp>
      <p:sp>
        <p:nvSpPr>
          <p:cNvPr id="4" name="Text Placeholder 3">
            <a:extLst>
              <a:ext uri="{FF2B5EF4-FFF2-40B4-BE49-F238E27FC236}">
                <a16:creationId xmlns:a16="http://schemas.microsoft.com/office/drawing/2014/main" id="{B9105FAE-96F0-43A6-B386-AAE4E62C6E85}"/>
              </a:ext>
            </a:extLst>
          </p:cNvPr>
          <p:cNvSpPr>
            <a:spLocks noGrp="1"/>
          </p:cNvSpPr>
          <p:nvPr>
            <p:ph type="body" sz="quarter" idx="26"/>
          </p:nvPr>
        </p:nvSpPr>
        <p:spPr>
          <a:xfrm>
            <a:off x="0" y="5353107"/>
            <a:ext cx="3756592" cy="424732"/>
          </a:xfrm>
        </p:spPr>
        <p:txBody>
          <a:bodyPr/>
          <a:lstStyle/>
          <a:p>
            <a:r>
              <a:rPr lang="en-US"/>
              <a:t>Data Analysis and visualization</a:t>
            </a:r>
          </a:p>
        </p:txBody>
      </p:sp>
      <p:pic>
        <p:nvPicPr>
          <p:cNvPr id="89" name="Picture Placeholder 88">
            <a:extLst>
              <a:ext uri="{FF2B5EF4-FFF2-40B4-BE49-F238E27FC236}">
                <a16:creationId xmlns:a16="http://schemas.microsoft.com/office/drawing/2014/main" id="{C8671B21-B5F4-4BFE-A90B-A16041BB7F3D}"/>
              </a:ext>
              <a:ext uri="{C183D7F6-B498-43B3-948B-1728B52AA6E4}">
                <adec:decorative xmlns:adec="http://schemas.microsoft.com/office/drawing/2017/decorative" val="1"/>
              </a:ext>
            </a:extLst>
          </p:cNvPr>
          <p:cNvPicPr>
            <a:picLocks noGrp="1" noChangeAspect="1"/>
          </p:cNvPicPr>
          <p:nvPr>
            <p:ph type="pic" sz="quarter" idx="27"/>
          </p:nvPr>
        </p:nvPicPr>
        <p:blipFill rotWithShape="1">
          <a:blip r:embed="rId7">
            <a:extLst>
              <a:ext uri="{96DAC541-7B7A-43D3-8B79-37D633B846F1}">
                <asvg:svgBlip xmlns:asvg="http://schemas.microsoft.com/office/drawing/2016/SVG/main" r:embed="rId8"/>
              </a:ext>
            </a:extLst>
          </a:blip>
          <a:srcRect l="-18093" t="-19179" r="-18093" b="-19179"/>
          <a:stretch/>
        </p:blipFill>
        <p:spPr>
          <a:xfrm>
            <a:off x="3680392" y="5017901"/>
            <a:ext cx="1094116" cy="1113108"/>
          </a:xfrm>
        </p:spPr>
      </p:pic>
      <p:sp>
        <p:nvSpPr>
          <p:cNvPr id="29" name="Text Placeholder 119">
            <a:extLst>
              <a:ext uri="{FF2B5EF4-FFF2-40B4-BE49-F238E27FC236}">
                <a16:creationId xmlns:a16="http://schemas.microsoft.com/office/drawing/2014/main" id="{4DE3975B-F441-486B-9317-C176CC96BC6F}"/>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a:p>
        </p:txBody>
      </p:sp>
      <p:cxnSp>
        <p:nvCxnSpPr>
          <p:cNvPr id="38" name="Straight Connector 37">
            <a:extLst>
              <a:ext uri="{FF2B5EF4-FFF2-40B4-BE49-F238E27FC236}">
                <a16:creationId xmlns:a16="http://schemas.microsoft.com/office/drawing/2014/main" id="{66F01420-E00A-46BC-9AE5-EDE89E81F291}"/>
              </a:ext>
              <a:ext uri="{C183D7F6-B498-43B3-948B-1728B52AA6E4}">
                <adec:decorative xmlns:adec="http://schemas.microsoft.com/office/drawing/2017/decorative" val="1"/>
              </a:ext>
            </a:extLst>
          </p:cNvPr>
          <p:cNvCxnSpPr/>
          <p:nvPr/>
        </p:nvCxnSpPr>
        <p:spPr>
          <a:xfrm>
            <a:off x="548640" y="3263024"/>
            <a:ext cx="438912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210877-354A-400E-B4FF-A1264FC8AB56}"/>
              </a:ext>
              <a:ext uri="{C183D7F6-B498-43B3-948B-1728B52AA6E4}">
                <adec:decorative xmlns:adec="http://schemas.microsoft.com/office/drawing/2017/decorative" val="1"/>
              </a:ext>
            </a:extLst>
          </p:cNvPr>
          <p:cNvCxnSpPr/>
          <p:nvPr/>
        </p:nvCxnSpPr>
        <p:spPr>
          <a:xfrm>
            <a:off x="548640" y="4803978"/>
            <a:ext cx="320040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6" name="Picture 2">
            <a:extLst>
              <a:ext uri="{FF2B5EF4-FFF2-40B4-BE49-F238E27FC236}">
                <a16:creationId xmlns:a16="http://schemas.microsoft.com/office/drawing/2014/main" id="{6DD5BF4C-1E24-1949-8CCC-CB5B020031D5}"/>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994323" y="2327362"/>
            <a:ext cx="309034" cy="3303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410B0CFC-31A1-6941-8457-46144124FD33}"/>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83960" y="3868570"/>
            <a:ext cx="593692" cy="3063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7FD77A6B-EBA7-D14A-B4B9-10ED4934755A}"/>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29120" y="5037630"/>
            <a:ext cx="348648" cy="3876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2D7E6832-DE1D-734B-AA2E-5F680F65C032}"/>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08974" y="5008655"/>
            <a:ext cx="587902" cy="4042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3484F562-3D8C-7749-B21B-1A472101786B}"/>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003290" y="4995258"/>
            <a:ext cx="593692" cy="30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17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
            <a:extLst>
              <a:ext uri="{FF2B5EF4-FFF2-40B4-BE49-F238E27FC236}">
                <a16:creationId xmlns:a16="http://schemas.microsoft.com/office/drawing/2014/main" id="{A5B34464-11FE-485E-A875-13A96BE1DD65}"/>
              </a:ext>
            </a:extLst>
          </p:cNvPr>
          <p:cNvSpPr>
            <a:spLocks noGrp="1"/>
          </p:cNvSpPr>
          <p:nvPr>
            <p:ph type="pic" sz="quarter" idx="17"/>
          </p:nvPr>
        </p:nvSpPr>
        <p:spPr>
          <a:xfrm>
            <a:off x="0" y="0"/>
            <a:ext cx="12191999" cy="6858000"/>
          </a:xfrm>
        </p:spPr>
      </p:sp>
      <p:sp>
        <p:nvSpPr>
          <p:cNvPr id="16" name="Text Placeholder 2">
            <a:extLst>
              <a:ext uri="{FF2B5EF4-FFF2-40B4-BE49-F238E27FC236}">
                <a16:creationId xmlns:a16="http://schemas.microsoft.com/office/drawing/2014/main" id="{9C034245-21E1-46B3-9C97-B5A7E9899E41}"/>
              </a:ext>
            </a:extLst>
          </p:cNvPr>
          <p:cNvSpPr>
            <a:spLocks noGrp="1"/>
          </p:cNvSpPr>
          <p:nvPr>
            <p:ph type="body" sz="quarter" idx="18"/>
          </p:nvPr>
        </p:nvSpPr>
        <p:spPr>
          <a:xfrm>
            <a:off x="0" y="0"/>
            <a:ext cx="12192000" cy="5723182"/>
          </a:xfrm>
        </p:spPr>
        <p:txBody>
          <a:bodyPr vert="horz" wrap="square" lIns="45720" tIns="45720" rIns="45720" bIns="45720" rtlCol="0" anchor="t">
            <a:noAutofit/>
          </a:bodyPr>
          <a:lstStyle/>
          <a:p>
            <a:r>
              <a:rPr lang="en-US">
                <a:solidFill>
                  <a:srgbClr val="E89A27"/>
                </a:solidFill>
              </a:rPr>
              <a:t>1</a:t>
            </a:r>
          </a:p>
        </p:txBody>
      </p:sp>
      <p:sp>
        <p:nvSpPr>
          <p:cNvPr id="18" name="Text Placeholder 3">
            <a:extLst>
              <a:ext uri="{FF2B5EF4-FFF2-40B4-BE49-F238E27FC236}">
                <a16:creationId xmlns:a16="http://schemas.microsoft.com/office/drawing/2014/main" id="{48A31A91-135C-4EAB-BB45-6E8FE934C1B2}"/>
              </a:ext>
            </a:extLst>
          </p:cNvPr>
          <p:cNvSpPr>
            <a:spLocks noGrp="1"/>
          </p:cNvSpPr>
          <p:nvPr>
            <p:ph type="body" sz="quarter" idx="12"/>
          </p:nvPr>
        </p:nvSpPr>
        <p:spPr>
          <a:xfrm>
            <a:off x="1088531" y="838021"/>
            <a:ext cx="9884269" cy="5625897"/>
          </a:xfrm>
        </p:spPr>
        <p:txBody>
          <a:bodyPr vert="horz" lIns="45720" tIns="45720" rIns="45720" bIns="45720" rtlCol="0" anchor="t">
            <a:normAutofit/>
          </a:bodyPr>
          <a:lstStyle/>
          <a:p>
            <a:r>
              <a:rPr lang="en-US">
                <a:solidFill>
                  <a:srgbClr val="43467B"/>
                </a:solidFill>
              </a:rPr>
              <a:t>1</a:t>
            </a:r>
          </a:p>
        </p:txBody>
      </p:sp>
      <p:sp>
        <p:nvSpPr>
          <p:cNvPr id="20" name="Title 4">
            <a:extLst>
              <a:ext uri="{FF2B5EF4-FFF2-40B4-BE49-F238E27FC236}">
                <a16:creationId xmlns:a16="http://schemas.microsoft.com/office/drawing/2014/main" id="{7417C3D1-6321-4CC2-B2A9-B529EE767636}"/>
              </a:ext>
            </a:extLst>
          </p:cNvPr>
          <p:cNvSpPr>
            <a:spLocks noGrp="1"/>
          </p:cNvSpPr>
          <p:nvPr>
            <p:ph type="title"/>
          </p:nvPr>
        </p:nvSpPr>
        <p:spPr>
          <a:xfrm>
            <a:off x="494976" y="40137"/>
            <a:ext cx="4857612" cy="798189"/>
          </a:xfrm>
        </p:spPr>
        <p:txBody>
          <a:bodyPr>
            <a:normAutofit/>
          </a:bodyPr>
          <a:lstStyle/>
          <a:p>
            <a:pPr>
              <a:spcAft>
                <a:spcPts val="600"/>
              </a:spcAft>
            </a:pPr>
            <a:r>
              <a:rPr lang="en-US" sz="4000">
                <a:solidFill>
                  <a:schemeClr val="accent1">
                    <a:lumMod val="50000"/>
                  </a:schemeClr>
                </a:solidFill>
              </a:rPr>
              <a:t>Dimensional model </a:t>
            </a:r>
            <a:endParaRPr lang="en-US" sz="1800">
              <a:solidFill>
                <a:schemeClr val="accent1">
                  <a:lumMod val="50000"/>
                </a:schemeClr>
              </a:solidFill>
            </a:endParaRPr>
          </a:p>
        </p:txBody>
      </p:sp>
      <p:sp>
        <p:nvSpPr>
          <p:cNvPr id="22" name="Slide Number Placeholder 5">
            <a:extLst>
              <a:ext uri="{FF2B5EF4-FFF2-40B4-BE49-F238E27FC236}">
                <a16:creationId xmlns:a16="http://schemas.microsoft.com/office/drawing/2014/main" id="{EADB3FAF-B5A3-4721-B56C-D1B7D67B4C85}"/>
              </a:ext>
            </a:extLst>
          </p:cNvPr>
          <p:cNvSpPr>
            <a:spLocks noGrp="1"/>
          </p:cNvSpPr>
          <p:nvPr>
            <p:ph type="sldNum" sz="quarter" idx="4"/>
          </p:nvPr>
        </p:nvSpPr>
        <p:spPr>
          <a:xfrm>
            <a:off x="628788" y="6339840"/>
            <a:ext cx="302281" cy="365760"/>
          </a:xfrm>
        </p:spPr>
        <p:txBody>
          <a:bodyPr/>
          <a:lstStyle/>
          <a:p>
            <a:pPr>
              <a:spcAft>
                <a:spcPts val="600"/>
              </a:spcAft>
            </a:pPr>
            <a:fld id="{4FAB73BC-B049-4115-A692-8D63A059BFB8}" type="slidenum">
              <a:rPr lang="en-US" smtClean="0"/>
              <a:pPr>
                <a:spcAft>
                  <a:spcPts val="600"/>
                </a:spcAft>
              </a:pPr>
              <a:t>7</a:t>
            </a:fld>
            <a:endParaRPr lang="en-US"/>
          </a:p>
        </p:txBody>
      </p:sp>
      <p:pic>
        <p:nvPicPr>
          <p:cNvPr id="15" name="Picture 14" descr="Diagram&#10;&#10;Description automatically generated">
            <a:extLst>
              <a:ext uri="{FF2B5EF4-FFF2-40B4-BE49-F238E27FC236}">
                <a16:creationId xmlns:a16="http://schemas.microsoft.com/office/drawing/2014/main" id="{F472094E-4EE5-8B4B-BB78-FDA846ACD010}"/>
              </a:ext>
            </a:extLst>
          </p:cNvPr>
          <p:cNvPicPr>
            <a:picLocks noChangeAspect="1"/>
          </p:cNvPicPr>
          <p:nvPr/>
        </p:nvPicPr>
        <p:blipFill>
          <a:blip r:embed="rId3"/>
          <a:stretch>
            <a:fillRect/>
          </a:stretch>
        </p:blipFill>
        <p:spPr>
          <a:xfrm>
            <a:off x="1371600" y="1066799"/>
            <a:ext cx="9296400" cy="5181601"/>
          </a:xfrm>
          <a:prstGeom prst="rect">
            <a:avLst/>
          </a:prstGeom>
        </p:spPr>
      </p:pic>
      <p:pic>
        <p:nvPicPr>
          <p:cNvPr id="17" name="Graphic 16" descr="Database">
            <a:extLst>
              <a:ext uri="{FF2B5EF4-FFF2-40B4-BE49-F238E27FC236}">
                <a16:creationId xmlns:a16="http://schemas.microsoft.com/office/drawing/2014/main" id="{B8814566-DD79-444F-A308-9135B40E9B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067" y="164593"/>
            <a:ext cx="592464" cy="592464"/>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426936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5C8F2E-0221-C14E-8147-62AB78566865}"/>
              </a:ext>
            </a:extLst>
          </p:cNvPr>
          <p:cNvSpPr>
            <a:spLocks noGrp="1"/>
          </p:cNvSpPr>
          <p:nvPr>
            <p:ph type="body" sz="quarter" idx="14"/>
          </p:nvPr>
        </p:nvSpPr>
        <p:spPr>
          <a:xfrm>
            <a:off x="1086472" y="457200"/>
            <a:ext cx="10020302" cy="6248400"/>
          </a:xfrm>
        </p:spPr>
        <p:txBody>
          <a:bodyPr/>
          <a:lstStyle/>
          <a:p>
            <a:endParaRPr lang="en-US"/>
          </a:p>
        </p:txBody>
      </p:sp>
      <p:sp>
        <p:nvSpPr>
          <p:cNvPr id="13" name="Rectangle 12">
            <a:extLst>
              <a:ext uri="{FF2B5EF4-FFF2-40B4-BE49-F238E27FC236}">
                <a16:creationId xmlns:a16="http://schemas.microsoft.com/office/drawing/2014/main" id="{B1C65FBA-C784-6348-B5A7-17A85735DD66}"/>
              </a:ext>
            </a:extLst>
          </p:cNvPr>
          <p:cNvSpPr/>
          <p:nvPr/>
        </p:nvSpPr>
        <p:spPr>
          <a:xfrm>
            <a:off x="858431" y="349306"/>
            <a:ext cx="10116560" cy="6159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8DCC-3252-724C-9E55-08F32524D6E4}"/>
              </a:ext>
            </a:extLst>
          </p:cNvPr>
          <p:cNvSpPr txBox="1"/>
          <p:nvPr/>
        </p:nvSpPr>
        <p:spPr>
          <a:xfrm>
            <a:off x="1152035" y="696607"/>
            <a:ext cx="9550993" cy="612475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endParaRPr lang="en-US" sz="2000" dirty="0"/>
          </a:p>
          <a:p>
            <a:pPr marL="285750" indent="-285750">
              <a:lnSpc>
                <a:spcPct val="150000"/>
              </a:lnSpc>
              <a:buSzPct val="120000"/>
              <a:buFont typeface="Arial" panose="020B0604020202020204" pitchFamily="34" charset="0"/>
              <a:buChar char="•"/>
            </a:pPr>
            <a:r>
              <a:rPr lang="en-US" sz="2000" dirty="0"/>
              <a:t>Data Sampling </a:t>
            </a:r>
          </a:p>
          <a:p>
            <a:pPr marL="742950" lvl="1" indent="-285750">
              <a:lnSpc>
                <a:spcPct val="150000"/>
              </a:lnSpc>
              <a:buFont typeface="Arial" panose="020B0604020202020204" pitchFamily="34" charset="0"/>
              <a:buChar char="•"/>
            </a:pPr>
            <a:r>
              <a:rPr lang="en-US" dirty="0"/>
              <a:t>Randomly select </a:t>
            </a:r>
            <a:r>
              <a:rPr lang="en-US" altLang="zh-CN" dirty="0"/>
              <a:t>0.1</a:t>
            </a:r>
            <a:r>
              <a:rPr lang="en-US" dirty="0"/>
              <a:t>% of 40 million rows</a:t>
            </a:r>
            <a:endParaRPr lang="ja-JP" altLang="en-US"/>
          </a:p>
          <a:p>
            <a:pPr marL="742950" lvl="1" indent="-285750">
              <a:lnSpc>
                <a:spcPct val="150000"/>
              </a:lnSpc>
              <a:buFont typeface="Arial" panose="020B0604020202020204" pitchFamily="34" charset="0"/>
              <a:buChar char="•"/>
            </a:pPr>
            <a:r>
              <a:rPr lang="en-US" dirty="0"/>
              <a:t>1.5 years </a:t>
            </a:r>
            <a:endParaRPr lang="ja-JP" altLang="en-US"/>
          </a:p>
          <a:p>
            <a:pPr lvl="1">
              <a:lnSpc>
                <a:spcPct val="150000"/>
              </a:lnSpc>
            </a:pPr>
            <a:endParaRPr lang="en-US" sz="2000" dirty="0"/>
          </a:p>
          <a:p>
            <a:pPr marL="285750" indent="-285750">
              <a:lnSpc>
                <a:spcPct val="150000"/>
              </a:lnSpc>
              <a:buSzPct val="120000"/>
              <a:buFont typeface="Arial" panose="020B0604020202020204" pitchFamily="34" charset="0"/>
              <a:buChar char="•"/>
            </a:pPr>
            <a:r>
              <a:rPr lang="en-US" sz="2000" dirty="0"/>
              <a:t>Data Cleaning </a:t>
            </a:r>
          </a:p>
          <a:p>
            <a:pPr marL="742950" lvl="1" indent="-285750">
              <a:lnSpc>
                <a:spcPct val="150000"/>
              </a:lnSpc>
              <a:buFont typeface="Arial" panose="020B0604020202020204" pitchFamily="34" charset="0"/>
              <a:buChar char="•"/>
            </a:pPr>
            <a:r>
              <a:rPr lang="en-US" dirty="0"/>
              <a:t>Fill missing values </a:t>
            </a:r>
          </a:p>
          <a:p>
            <a:pPr marL="742950" lvl="1" indent="-285750">
              <a:lnSpc>
                <a:spcPct val="150000"/>
              </a:lnSpc>
              <a:buFont typeface="Arial" panose="020B0604020202020204" pitchFamily="34" charset="0"/>
              <a:buChar char="•"/>
            </a:pPr>
            <a:r>
              <a:rPr lang="en-US" dirty="0"/>
              <a:t>Remove the unrelated data columns</a:t>
            </a:r>
          </a:p>
          <a:p>
            <a:pPr marL="742950" lvl="1" indent="-285750">
              <a:lnSpc>
                <a:spcPct val="150000"/>
              </a:lnSpc>
              <a:buFont typeface="Arial" panose="020B0604020202020204" pitchFamily="34" charset="0"/>
              <a:buChar char="•"/>
            </a:pPr>
            <a:r>
              <a:rPr lang="en-US" dirty="0"/>
              <a:t>Split and format the columns </a:t>
            </a:r>
          </a:p>
          <a:p>
            <a:pPr marL="742950" lvl="1"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r>
              <a:rPr lang="en-US" sz="2000" dirty="0"/>
              <a:t>Data Structure &amp; Organization</a:t>
            </a:r>
          </a:p>
          <a:p>
            <a:pPr marL="742950" lvl="1" indent="-285750">
              <a:lnSpc>
                <a:spcPct val="150000"/>
              </a:lnSpc>
              <a:buFont typeface="Arial" panose="020B0604020202020204" pitchFamily="34" charset="0"/>
              <a:buChar char="•"/>
            </a:pPr>
            <a:r>
              <a:rPr lang="en-US" dirty="0"/>
              <a:t>Unified format to SQL analytics uses</a:t>
            </a:r>
          </a:p>
          <a:p>
            <a:pPr marL="742950" lvl="1" indent="-285750">
              <a:lnSpc>
                <a:spcPct val="150000"/>
              </a:lnSpc>
              <a:buFont typeface="Arial" panose="020B0604020202020204" pitchFamily="34" charset="0"/>
              <a:buChar char="•"/>
            </a:pPr>
            <a:endParaRPr lang="en-US" sz="2000" dirty="0"/>
          </a:p>
          <a:p>
            <a:endParaRPr lang="en-US" sz="2000" dirty="0"/>
          </a:p>
        </p:txBody>
      </p:sp>
      <p:pic>
        <p:nvPicPr>
          <p:cNvPr id="10" name="Picture 9" descr="Graphical user interface, text, application&#10;&#10;Description automatically generated">
            <a:extLst>
              <a:ext uri="{FF2B5EF4-FFF2-40B4-BE49-F238E27FC236}">
                <a16:creationId xmlns:a16="http://schemas.microsoft.com/office/drawing/2014/main" id="{2E1FAFD8-AA51-DD44-9277-EE42D3B4B0F2}"/>
              </a:ext>
            </a:extLst>
          </p:cNvPr>
          <p:cNvPicPr>
            <a:picLocks noChangeAspect="1"/>
          </p:cNvPicPr>
          <p:nvPr/>
        </p:nvPicPr>
        <p:blipFill>
          <a:blip r:embed="rId3"/>
          <a:stretch>
            <a:fillRect/>
          </a:stretch>
        </p:blipFill>
        <p:spPr>
          <a:xfrm>
            <a:off x="6097406" y="925704"/>
            <a:ext cx="4342155" cy="1765469"/>
          </a:xfrm>
          <a:custGeom>
            <a:avLst/>
            <a:gdLst>
              <a:gd name="connsiteX0" fmla="*/ 0 w 4342155"/>
              <a:gd name="connsiteY0" fmla="*/ 0 h 1765469"/>
              <a:gd name="connsiteX1" fmla="*/ 576886 w 4342155"/>
              <a:gd name="connsiteY1" fmla="*/ 0 h 1765469"/>
              <a:gd name="connsiteX2" fmla="*/ 1110351 w 4342155"/>
              <a:gd name="connsiteY2" fmla="*/ 0 h 1765469"/>
              <a:gd name="connsiteX3" fmla="*/ 1774080 w 4342155"/>
              <a:gd name="connsiteY3" fmla="*/ 0 h 1765469"/>
              <a:gd name="connsiteX4" fmla="*/ 2394388 w 4342155"/>
              <a:gd name="connsiteY4" fmla="*/ 0 h 1765469"/>
              <a:gd name="connsiteX5" fmla="*/ 3014696 w 4342155"/>
              <a:gd name="connsiteY5" fmla="*/ 0 h 1765469"/>
              <a:gd name="connsiteX6" fmla="*/ 3721847 w 4342155"/>
              <a:gd name="connsiteY6" fmla="*/ 0 h 1765469"/>
              <a:gd name="connsiteX7" fmla="*/ 4342155 w 4342155"/>
              <a:gd name="connsiteY7" fmla="*/ 0 h 1765469"/>
              <a:gd name="connsiteX8" fmla="*/ 4342155 w 4342155"/>
              <a:gd name="connsiteY8" fmla="*/ 535526 h 1765469"/>
              <a:gd name="connsiteX9" fmla="*/ 4342155 w 4342155"/>
              <a:gd name="connsiteY9" fmla="*/ 1141670 h 1765469"/>
              <a:gd name="connsiteX10" fmla="*/ 4342155 w 4342155"/>
              <a:gd name="connsiteY10" fmla="*/ 1765469 h 1765469"/>
              <a:gd name="connsiteX11" fmla="*/ 3678426 w 4342155"/>
              <a:gd name="connsiteY11" fmla="*/ 1765469 h 1765469"/>
              <a:gd name="connsiteX12" fmla="*/ 3014696 w 4342155"/>
              <a:gd name="connsiteY12" fmla="*/ 1765469 h 1765469"/>
              <a:gd name="connsiteX13" fmla="*/ 2307545 w 4342155"/>
              <a:gd name="connsiteY13" fmla="*/ 1765469 h 1765469"/>
              <a:gd name="connsiteX14" fmla="*/ 1730659 w 4342155"/>
              <a:gd name="connsiteY14" fmla="*/ 1765469 h 1765469"/>
              <a:gd name="connsiteX15" fmla="*/ 1023508 w 4342155"/>
              <a:gd name="connsiteY15" fmla="*/ 1765469 h 1765469"/>
              <a:gd name="connsiteX16" fmla="*/ 0 w 4342155"/>
              <a:gd name="connsiteY16" fmla="*/ 1765469 h 1765469"/>
              <a:gd name="connsiteX17" fmla="*/ 0 w 4342155"/>
              <a:gd name="connsiteY17" fmla="*/ 1229943 h 1765469"/>
              <a:gd name="connsiteX18" fmla="*/ 0 w 4342155"/>
              <a:gd name="connsiteY18" fmla="*/ 623799 h 1765469"/>
              <a:gd name="connsiteX19" fmla="*/ 0 w 4342155"/>
              <a:gd name="connsiteY19" fmla="*/ 0 h 176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42155" h="1765469" fill="none" extrusionOk="0">
                <a:moveTo>
                  <a:pt x="0" y="0"/>
                </a:moveTo>
                <a:cubicBezTo>
                  <a:pt x="275708" y="7474"/>
                  <a:pt x="371724" y="-12715"/>
                  <a:pt x="576886" y="0"/>
                </a:cubicBezTo>
                <a:cubicBezTo>
                  <a:pt x="782048" y="12715"/>
                  <a:pt x="887304" y="-12414"/>
                  <a:pt x="1110351" y="0"/>
                </a:cubicBezTo>
                <a:cubicBezTo>
                  <a:pt x="1333399" y="12414"/>
                  <a:pt x="1514856" y="-23235"/>
                  <a:pt x="1774080" y="0"/>
                </a:cubicBezTo>
                <a:cubicBezTo>
                  <a:pt x="2033304" y="23235"/>
                  <a:pt x="2111802" y="-6019"/>
                  <a:pt x="2394388" y="0"/>
                </a:cubicBezTo>
                <a:cubicBezTo>
                  <a:pt x="2676974" y="6019"/>
                  <a:pt x="2839067" y="416"/>
                  <a:pt x="3014696" y="0"/>
                </a:cubicBezTo>
                <a:cubicBezTo>
                  <a:pt x="3190325" y="-416"/>
                  <a:pt x="3406322" y="-8305"/>
                  <a:pt x="3721847" y="0"/>
                </a:cubicBezTo>
                <a:cubicBezTo>
                  <a:pt x="4037372" y="8305"/>
                  <a:pt x="4037247" y="7736"/>
                  <a:pt x="4342155" y="0"/>
                </a:cubicBezTo>
                <a:cubicBezTo>
                  <a:pt x="4353817" y="235479"/>
                  <a:pt x="4352308" y="379817"/>
                  <a:pt x="4342155" y="535526"/>
                </a:cubicBezTo>
                <a:cubicBezTo>
                  <a:pt x="4332002" y="691235"/>
                  <a:pt x="4343191" y="843630"/>
                  <a:pt x="4342155" y="1141670"/>
                </a:cubicBezTo>
                <a:cubicBezTo>
                  <a:pt x="4341119" y="1439710"/>
                  <a:pt x="4337353" y="1545817"/>
                  <a:pt x="4342155" y="1765469"/>
                </a:cubicBezTo>
                <a:cubicBezTo>
                  <a:pt x="4085134" y="1751896"/>
                  <a:pt x="3915632" y="1734398"/>
                  <a:pt x="3678426" y="1765469"/>
                </a:cubicBezTo>
                <a:cubicBezTo>
                  <a:pt x="3441220" y="1796540"/>
                  <a:pt x="3165841" y="1771004"/>
                  <a:pt x="3014696" y="1765469"/>
                </a:cubicBezTo>
                <a:cubicBezTo>
                  <a:pt x="2863551" y="1759935"/>
                  <a:pt x="2535340" y="1759694"/>
                  <a:pt x="2307545" y="1765469"/>
                </a:cubicBezTo>
                <a:cubicBezTo>
                  <a:pt x="2079750" y="1771244"/>
                  <a:pt x="2000078" y="1736664"/>
                  <a:pt x="1730659" y="1765469"/>
                </a:cubicBezTo>
                <a:cubicBezTo>
                  <a:pt x="1461240" y="1794274"/>
                  <a:pt x="1332161" y="1733342"/>
                  <a:pt x="1023508" y="1765469"/>
                </a:cubicBezTo>
                <a:cubicBezTo>
                  <a:pt x="714855" y="1797596"/>
                  <a:pt x="486888" y="1763924"/>
                  <a:pt x="0" y="1765469"/>
                </a:cubicBezTo>
                <a:cubicBezTo>
                  <a:pt x="12018" y="1558005"/>
                  <a:pt x="-12538" y="1385056"/>
                  <a:pt x="0" y="1229943"/>
                </a:cubicBezTo>
                <a:cubicBezTo>
                  <a:pt x="12538" y="1074830"/>
                  <a:pt x="-13005" y="889463"/>
                  <a:pt x="0" y="623799"/>
                </a:cubicBezTo>
                <a:cubicBezTo>
                  <a:pt x="13005" y="358135"/>
                  <a:pt x="7465" y="145666"/>
                  <a:pt x="0" y="0"/>
                </a:cubicBezTo>
                <a:close/>
              </a:path>
              <a:path w="4342155" h="1765469" stroke="0" extrusionOk="0">
                <a:moveTo>
                  <a:pt x="0" y="0"/>
                </a:moveTo>
                <a:cubicBezTo>
                  <a:pt x="225461" y="-6918"/>
                  <a:pt x="459875" y="16062"/>
                  <a:pt x="576886" y="0"/>
                </a:cubicBezTo>
                <a:cubicBezTo>
                  <a:pt x="693897" y="-16062"/>
                  <a:pt x="892289" y="-18382"/>
                  <a:pt x="1066930" y="0"/>
                </a:cubicBezTo>
                <a:cubicBezTo>
                  <a:pt x="1241571" y="18382"/>
                  <a:pt x="1502515" y="-31372"/>
                  <a:pt x="1774080" y="0"/>
                </a:cubicBezTo>
                <a:cubicBezTo>
                  <a:pt x="2045645" y="31372"/>
                  <a:pt x="2153930" y="-11441"/>
                  <a:pt x="2350967" y="0"/>
                </a:cubicBezTo>
                <a:cubicBezTo>
                  <a:pt x="2548004" y="11441"/>
                  <a:pt x="2749743" y="-26135"/>
                  <a:pt x="2927853" y="0"/>
                </a:cubicBezTo>
                <a:cubicBezTo>
                  <a:pt x="3105963" y="26135"/>
                  <a:pt x="3366359" y="-14591"/>
                  <a:pt x="3635004" y="0"/>
                </a:cubicBezTo>
                <a:cubicBezTo>
                  <a:pt x="3903649" y="14591"/>
                  <a:pt x="4043007" y="-11228"/>
                  <a:pt x="4342155" y="0"/>
                </a:cubicBezTo>
                <a:cubicBezTo>
                  <a:pt x="4335914" y="254427"/>
                  <a:pt x="4357511" y="435052"/>
                  <a:pt x="4342155" y="623799"/>
                </a:cubicBezTo>
                <a:cubicBezTo>
                  <a:pt x="4326799" y="812546"/>
                  <a:pt x="4326048" y="1034103"/>
                  <a:pt x="4342155" y="1176979"/>
                </a:cubicBezTo>
                <a:cubicBezTo>
                  <a:pt x="4358262" y="1319855"/>
                  <a:pt x="4350684" y="1630051"/>
                  <a:pt x="4342155" y="1765469"/>
                </a:cubicBezTo>
                <a:cubicBezTo>
                  <a:pt x="4171409" y="1743199"/>
                  <a:pt x="4027956" y="1749960"/>
                  <a:pt x="3721847" y="1765469"/>
                </a:cubicBezTo>
                <a:cubicBezTo>
                  <a:pt x="3415738" y="1780978"/>
                  <a:pt x="3298553" y="1793860"/>
                  <a:pt x="3144961" y="1765469"/>
                </a:cubicBezTo>
                <a:cubicBezTo>
                  <a:pt x="2991369" y="1737078"/>
                  <a:pt x="2741381" y="1774236"/>
                  <a:pt x="2437810" y="1765469"/>
                </a:cubicBezTo>
                <a:cubicBezTo>
                  <a:pt x="2134239" y="1756702"/>
                  <a:pt x="2046212" y="1739095"/>
                  <a:pt x="1730659" y="1765469"/>
                </a:cubicBezTo>
                <a:cubicBezTo>
                  <a:pt x="1415106" y="1791843"/>
                  <a:pt x="1411938" y="1747242"/>
                  <a:pt x="1197194" y="1765469"/>
                </a:cubicBezTo>
                <a:cubicBezTo>
                  <a:pt x="982450" y="1783696"/>
                  <a:pt x="820381" y="1779675"/>
                  <a:pt x="576886" y="1765469"/>
                </a:cubicBezTo>
                <a:cubicBezTo>
                  <a:pt x="333391" y="1751263"/>
                  <a:pt x="241037" y="1780275"/>
                  <a:pt x="0" y="1765469"/>
                </a:cubicBezTo>
                <a:cubicBezTo>
                  <a:pt x="-21654" y="1576767"/>
                  <a:pt x="-20047" y="1451620"/>
                  <a:pt x="0" y="1176979"/>
                </a:cubicBezTo>
                <a:cubicBezTo>
                  <a:pt x="20047" y="902338"/>
                  <a:pt x="-10576" y="841146"/>
                  <a:pt x="0" y="623799"/>
                </a:cubicBezTo>
                <a:cubicBezTo>
                  <a:pt x="10576" y="406452"/>
                  <a:pt x="-9364" y="254161"/>
                  <a:pt x="0" y="0"/>
                </a:cubicBezTo>
                <a:close/>
              </a:path>
            </a:pathLst>
          </a:custGeom>
          <a:ln>
            <a:solidFill>
              <a:srgbClr val="E89A27"/>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12" name="TextBox 11">
            <a:extLst>
              <a:ext uri="{FF2B5EF4-FFF2-40B4-BE49-F238E27FC236}">
                <a16:creationId xmlns:a16="http://schemas.microsoft.com/office/drawing/2014/main" id="{E0F051DA-065A-3340-BFA6-C902D137F5EC}"/>
              </a:ext>
            </a:extLst>
          </p:cNvPr>
          <p:cNvSpPr txBox="1"/>
          <p:nvPr/>
        </p:nvSpPr>
        <p:spPr>
          <a:xfrm>
            <a:off x="1143000" y="457200"/>
            <a:ext cx="3917867" cy="707886"/>
          </a:xfrm>
          <a:prstGeom prst="rect">
            <a:avLst/>
          </a:prstGeom>
          <a:noFill/>
        </p:spPr>
        <p:txBody>
          <a:bodyPr wrap="none" lIns="91440" tIns="45720" rIns="91440" bIns="45720" rtlCol="0" anchor="t">
            <a:spAutoFit/>
          </a:bodyPr>
          <a:lstStyle/>
          <a:p>
            <a:r>
              <a:rPr lang="en-US" sz="4000"/>
              <a:t>Data Preparation </a:t>
            </a:r>
          </a:p>
        </p:txBody>
      </p:sp>
      <p:sp>
        <p:nvSpPr>
          <p:cNvPr id="3" name="Text Placeholder 2" hidden="1">
            <a:extLst>
              <a:ext uri="{FF2B5EF4-FFF2-40B4-BE49-F238E27FC236}">
                <a16:creationId xmlns:a16="http://schemas.microsoft.com/office/drawing/2014/main" id="{A36EE39B-725A-FA42-901F-D5D421003D88}"/>
              </a:ext>
            </a:extLst>
          </p:cNvPr>
          <p:cNvSpPr>
            <a:spLocks noGrp="1"/>
          </p:cNvSpPr>
          <p:nvPr>
            <p:ph type="body" sz="quarter" idx="12"/>
          </p:nvPr>
        </p:nvSpPr>
        <p:spPr>
          <a:xfrm>
            <a:off x="838199" y="304800"/>
            <a:ext cx="10172701" cy="6248400"/>
          </a:xfrm>
        </p:spPr>
        <p:txBody>
          <a:bodyPr>
            <a:normAutofit/>
          </a:bodyPr>
          <a:lstStyle/>
          <a:p>
            <a:endParaRPr lang="en-US" sz="4000">
              <a:solidFill>
                <a:schemeClr val="tx1"/>
              </a:solidFill>
            </a:endParaRPr>
          </a:p>
        </p:txBody>
      </p:sp>
      <p:pic>
        <p:nvPicPr>
          <p:cNvPr id="4" name="Picture 4" descr="Chart, map&#10;&#10;Description automatically generated">
            <a:extLst>
              <a:ext uri="{FF2B5EF4-FFF2-40B4-BE49-F238E27FC236}">
                <a16:creationId xmlns:a16="http://schemas.microsoft.com/office/drawing/2014/main" id="{3513FB6B-F9F4-4096-800D-141F87DEC5B0}"/>
              </a:ext>
            </a:extLst>
          </p:cNvPr>
          <p:cNvPicPr>
            <a:picLocks noChangeAspect="1"/>
          </p:cNvPicPr>
          <p:nvPr/>
        </p:nvPicPr>
        <p:blipFill>
          <a:blip r:embed="rId4"/>
          <a:stretch>
            <a:fillRect/>
          </a:stretch>
        </p:blipFill>
        <p:spPr>
          <a:xfrm>
            <a:off x="6094239" y="2816620"/>
            <a:ext cx="4179105" cy="3541590"/>
          </a:xfrm>
          <a:prstGeom prst="rect">
            <a:avLst/>
          </a:prstGeom>
        </p:spPr>
      </p:pic>
    </p:spTree>
    <p:extLst>
      <p:ext uri="{BB962C8B-B14F-4D97-AF65-F5344CB8AC3E}">
        <p14:creationId xmlns:p14="http://schemas.microsoft.com/office/powerpoint/2010/main" val="1774442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B1EF45-CCAF-0443-8742-CB6380EAC811}"/>
              </a:ext>
            </a:extLst>
          </p:cNvPr>
          <p:cNvSpPr>
            <a:spLocks noGrp="1"/>
          </p:cNvSpPr>
          <p:nvPr>
            <p:ph type="body" sz="quarter" idx="14"/>
          </p:nvPr>
        </p:nvSpPr>
        <p:spPr>
          <a:xfrm>
            <a:off x="871109" y="125123"/>
            <a:ext cx="10477501" cy="6248400"/>
          </a:xfrm>
        </p:spPr>
        <p:txBody>
          <a:bodyPr/>
          <a:lstStyle/>
          <a:p>
            <a:endParaRPr lang="en-US"/>
          </a:p>
        </p:txBody>
      </p:sp>
      <p:sp>
        <p:nvSpPr>
          <p:cNvPr id="6" name="Picture Placeholder 5" hidden="1">
            <a:extLst>
              <a:ext uri="{FF2B5EF4-FFF2-40B4-BE49-F238E27FC236}">
                <a16:creationId xmlns:a16="http://schemas.microsoft.com/office/drawing/2014/main" id="{7C262FB2-A3D2-6D46-A0DE-209B0F9918DC}"/>
              </a:ext>
            </a:extLst>
          </p:cNvPr>
          <p:cNvSpPr>
            <a:spLocks noGrp="1"/>
          </p:cNvSpPr>
          <p:nvPr>
            <p:ph type="pic" sz="quarter" idx="11"/>
          </p:nvPr>
        </p:nvSpPr>
        <p:spPr/>
      </p:sp>
      <p:sp>
        <p:nvSpPr>
          <p:cNvPr id="8" name="TextBox 7">
            <a:extLst>
              <a:ext uri="{FF2B5EF4-FFF2-40B4-BE49-F238E27FC236}">
                <a16:creationId xmlns:a16="http://schemas.microsoft.com/office/drawing/2014/main" id="{EBA79BA5-0209-A94B-AE0E-BD13BFE029C2}"/>
              </a:ext>
            </a:extLst>
          </p:cNvPr>
          <p:cNvSpPr txBox="1"/>
          <p:nvPr/>
        </p:nvSpPr>
        <p:spPr>
          <a:xfrm>
            <a:off x="1156468" y="433850"/>
            <a:ext cx="6339167" cy="646331"/>
          </a:xfrm>
          <a:prstGeom prst="rect">
            <a:avLst/>
          </a:prstGeom>
          <a:noFill/>
        </p:spPr>
        <p:txBody>
          <a:bodyPr wrap="square" lIns="91440" tIns="45720" rIns="91440" bIns="45720" rtlCol="0" anchor="t">
            <a:spAutoFit/>
          </a:bodyPr>
          <a:lstStyle/>
          <a:p>
            <a:pPr>
              <a:lnSpc>
                <a:spcPct val="90000"/>
              </a:lnSpc>
              <a:spcBef>
                <a:spcPct val="0"/>
              </a:spcBef>
              <a:spcAft>
                <a:spcPts val="600"/>
              </a:spcAft>
            </a:pPr>
            <a:r>
              <a:rPr lang="en-US" sz="4000"/>
              <a:t>Platform Considerations </a:t>
            </a:r>
            <a:endParaRPr lang="en-US"/>
          </a:p>
        </p:txBody>
      </p:sp>
      <p:sp>
        <p:nvSpPr>
          <p:cNvPr id="4" name="Rectangle 3">
            <a:extLst>
              <a:ext uri="{FF2B5EF4-FFF2-40B4-BE49-F238E27FC236}">
                <a16:creationId xmlns:a16="http://schemas.microsoft.com/office/drawing/2014/main" id="{C4FC217F-21A7-4CA4-B4E1-4A522DF1195D}"/>
              </a:ext>
            </a:extLst>
          </p:cNvPr>
          <p:cNvSpPr/>
          <p:nvPr/>
        </p:nvSpPr>
        <p:spPr>
          <a:xfrm>
            <a:off x="924857" y="1078004"/>
            <a:ext cx="10432677" cy="53078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5F8414D-9C00-C842-9EBB-D0724C0CD90C}"/>
              </a:ext>
            </a:extLst>
          </p:cNvPr>
          <p:cNvSpPr txBox="1"/>
          <p:nvPr/>
        </p:nvSpPr>
        <p:spPr>
          <a:xfrm>
            <a:off x="1423791" y="1433643"/>
            <a:ext cx="10377766" cy="4247317"/>
          </a:xfrm>
          <a:prstGeom prst="rect">
            <a:avLst/>
          </a:prstGeom>
          <a:noFill/>
        </p:spPr>
        <p:txBody>
          <a:bodyPr wrap="square" lIns="91440" tIns="45720" rIns="91440" bIns="45720" rtlCol="0" anchor="t">
            <a:spAutoFit/>
          </a:bodyPr>
          <a:lstStyle/>
          <a:p>
            <a:pPr>
              <a:buSzPct val="120000"/>
            </a:pPr>
            <a:endParaRPr lang="en-US"/>
          </a:p>
          <a:p>
            <a:pPr marL="342900" indent="-342900" fontAlgn="base">
              <a:buSzPct val="120000"/>
              <a:buFont typeface="Arial" panose="020B0604020202020204" pitchFamily="34" charset="0"/>
              <a:buChar char="•"/>
            </a:pPr>
            <a:r>
              <a:rPr lang="en-US" sz="2000"/>
              <a:t>OLAP</a:t>
            </a:r>
            <a:r>
              <a:rPr lang="en-US" sz="2000">
                <a:ea typeface="+mn-lt"/>
                <a:cs typeface="+mn-lt"/>
              </a:rPr>
              <a:t> / Dimensional Model</a:t>
            </a:r>
          </a:p>
          <a:p>
            <a:pPr marL="285750" indent="-285750">
              <a:buSzPct val="120000"/>
              <a:buFont typeface="Arial" panose="020B0604020202020204" pitchFamily="34" charset="0"/>
              <a:buChar char="•"/>
            </a:pPr>
            <a:endParaRPr lang="en-US" sz="2000"/>
          </a:p>
          <a:p>
            <a:pPr marL="285750" lvl="1" indent="-285750">
              <a:buSzPct val="120000"/>
              <a:buFont typeface="Arial" panose="020B0604020202020204" pitchFamily="34" charset="0"/>
              <a:buChar char="•"/>
            </a:pPr>
            <a:r>
              <a:rPr lang="en-US" sz="2000">
                <a:ea typeface="+mn-lt"/>
                <a:cs typeface="+mn-lt"/>
              </a:rPr>
              <a:t> Google Cloud</a:t>
            </a:r>
            <a:endParaRPr lang="en-US" sz="2000"/>
          </a:p>
          <a:p>
            <a:pPr marL="742950" lvl="1" indent="-285750" fontAlgn="base">
              <a:buSzPct val="120000"/>
              <a:buFont typeface="Arial" panose="020B0604020202020204" pitchFamily="34" charset="0"/>
              <a:buChar char="•"/>
            </a:pPr>
            <a:endParaRPr lang="en-US" sz="1600"/>
          </a:p>
          <a:p>
            <a:pPr marL="285750" indent="-285750">
              <a:buSzPct val="120000"/>
              <a:buFont typeface="Arial" panose="020B0604020202020204" pitchFamily="34" charset="0"/>
              <a:buChar char="•"/>
            </a:pPr>
            <a:r>
              <a:rPr lang="en-US" sz="2000"/>
              <a:t> Multiple fact tables</a:t>
            </a:r>
          </a:p>
          <a:p>
            <a:pPr marL="742950" lvl="1" indent="-285750">
              <a:buSzPct val="120000"/>
              <a:buFont typeface="Arial" panose="020B0604020202020204" pitchFamily="34" charset="0"/>
              <a:buChar char="•"/>
            </a:pPr>
            <a:r>
              <a:rPr lang="en-US" err="1">
                <a:ea typeface="+mn-lt"/>
                <a:cs typeface="+mn-lt"/>
              </a:rPr>
              <a:t>fact_Trip</a:t>
            </a:r>
            <a:endParaRPr lang="en-US" err="1"/>
          </a:p>
          <a:p>
            <a:pPr marL="742950" lvl="1" indent="-285750">
              <a:buSzPct val="120000"/>
              <a:buFont typeface="Arial" panose="020B0604020202020204" pitchFamily="34" charset="0"/>
              <a:buChar char="•"/>
            </a:pPr>
            <a:r>
              <a:rPr lang="en-US" err="1">
                <a:ea typeface="+mn-lt"/>
                <a:cs typeface="+mn-lt"/>
              </a:rPr>
              <a:t>fact_covid</a:t>
            </a:r>
            <a:endParaRPr lang="en-US">
              <a:ea typeface="+mn-lt"/>
              <a:cs typeface="+mn-lt"/>
            </a:endParaRPr>
          </a:p>
          <a:p>
            <a:pPr marL="742950" lvl="1" indent="-285750">
              <a:buSzPct val="120000"/>
              <a:buFont typeface="Arial" panose="020B0604020202020204" pitchFamily="34" charset="0"/>
              <a:buChar char="•"/>
            </a:pPr>
            <a:r>
              <a:rPr lang="en-US" err="1">
                <a:ea typeface="+mn-lt"/>
                <a:cs typeface="+mn-lt"/>
              </a:rPr>
              <a:t>fact_weather</a:t>
            </a:r>
            <a:endParaRPr lang="en-US" err="1"/>
          </a:p>
          <a:p>
            <a:pPr lvl="1">
              <a:buSzPct val="120000"/>
            </a:pPr>
            <a:endParaRPr lang="en-US"/>
          </a:p>
          <a:p>
            <a:pPr marL="285750" indent="-285750">
              <a:buSzPct val="120000"/>
              <a:buFont typeface="Arial" panose="020B0604020202020204" pitchFamily="34" charset="0"/>
              <a:buChar char="•"/>
            </a:pPr>
            <a:r>
              <a:rPr lang="en-US" sz="2000"/>
              <a:t>Dimension tables</a:t>
            </a:r>
          </a:p>
          <a:p>
            <a:pPr marL="742950" lvl="1" indent="-285750" fontAlgn="base">
              <a:buSzPct val="120000"/>
              <a:buFont typeface="Arial" panose="020B0604020202020204" pitchFamily="34" charset="0"/>
              <a:buChar char="•"/>
            </a:pPr>
            <a:r>
              <a:rPr lang="en-US" sz="1600" err="1"/>
              <a:t>Dim_bus_stop</a:t>
            </a:r>
            <a:r>
              <a:rPr lang="en-US" sz="1600"/>
              <a:t> / </a:t>
            </a:r>
            <a:r>
              <a:rPr lang="en-US" sz="1600" err="1"/>
              <a:t>Dim_station</a:t>
            </a:r>
            <a:r>
              <a:rPr lang="en-US" sz="1600"/>
              <a:t> / </a:t>
            </a:r>
            <a:r>
              <a:rPr lang="en-US" sz="1600" err="1"/>
              <a:t>Dim_bus_stop_station</a:t>
            </a:r>
            <a:endParaRPr lang="en-US" sz="1600"/>
          </a:p>
          <a:p>
            <a:pPr marL="742950" lvl="1" indent="-285750" fontAlgn="base">
              <a:buSzPct val="120000"/>
              <a:buFont typeface="Arial" panose="020B0604020202020204" pitchFamily="34" charset="0"/>
              <a:buChar char="•"/>
            </a:pPr>
            <a:r>
              <a:rPr lang="en-US" sz="1600" err="1"/>
              <a:t>Dim_date</a:t>
            </a:r>
            <a:r>
              <a:rPr lang="en-US" sz="1600"/>
              <a:t> / </a:t>
            </a:r>
            <a:r>
              <a:rPr lang="en-US" sz="1600" err="1"/>
              <a:t>Dim_time</a:t>
            </a:r>
            <a:r>
              <a:rPr lang="en-US" sz="1600"/>
              <a:t> </a:t>
            </a:r>
          </a:p>
          <a:p>
            <a:pPr marL="742950" lvl="1" indent="-285750" fontAlgn="base">
              <a:buSzPct val="120000"/>
              <a:buFont typeface="Arial" panose="020B0604020202020204" pitchFamily="34" charset="0"/>
              <a:buChar char="•"/>
            </a:pPr>
            <a:r>
              <a:rPr lang="en-US" sz="1600" err="1"/>
              <a:t>Dim_date</a:t>
            </a:r>
            <a:r>
              <a:rPr lang="en-US" sz="1600"/>
              <a:t> connects to three fact tables -  </a:t>
            </a:r>
            <a:r>
              <a:rPr lang="en-US" sz="1600" err="1"/>
              <a:t>fact_trip</a:t>
            </a:r>
            <a:r>
              <a:rPr lang="en-US" sz="1600"/>
              <a:t>, </a:t>
            </a:r>
            <a:r>
              <a:rPr lang="en-US" sz="1600" err="1"/>
              <a:t>fact_weather</a:t>
            </a:r>
            <a:r>
              <a:rPr lang="en-US" sz="1600"/>
              <a:t>, and </a:t>
            </a:r>
            <a:r>
              <a:rPr lang="en-US" sz="1600" err="1"/>
              <a:t>fact_covid</a:t>
            </a:r>
            <a:endParaRPr lang="en-US" sz="1600"/>
          </a:p>
          <a:p>
            <a:pPr marL="285750" indent="-285750">
              <a:buFont typeface="Arial" panose="020B0604020202020204" pitchFamily="34" charset="0"/>
              <a:buChar char="•"/>
            </a:pPr>
            <a:endParaRPr lang="en-US" sz="1600"/>
          </a:p>
        </p:txBody>
      </p:sp>
    </p:spTree>
    <p:extLst>
      <p:ext uri="{BB962C8B-B14F-4D97-AF65-F5344CB8AC3E}">
        <p14:creationId xmlns:p14="http://schemas.microsoft.com/office/powerpoint/2010/main" val="105212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2F46CD6D85734CA4D41D3452897C4F" ma:contentTypeVersion="2" ma:contentTypeDescription="Create a new document." ma:contentTypeScope="" ma:versionID="3c273ffb20fedfc991d6a7984fe1c715">
  <xsd:schema xmlns:xsd="http://www.w3.org/2001/XMLSchema" xmlns:xs="http://www.w3.org/2001/XMLSchema" xmlns:p="http://schemas.microsoft.com/office/2006/metadata/properties" xmlns:ns2="f47a96ae-1bb3-4272-b445-53c5e9383355" targetNamespace="http://schemas.microsoft.com/office/2006/metadata/properties" ma:root="true" ma:fieldsID="80714e311f14cfe51224912ab98636ae" ns2:_="">
    <xsd:import namespace="f47a96ae-1bb3-4272-b445-53c5e938335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7a96ae-1bb3-4272-b445-53c5e93833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F422B6-8658-421A-B256-A7E7DFBBF85B}">
  <ds:schemaRefs>
    <ds:schemaRef ds:uri="f47a96ae-1bb3-4272-b445-53c5e93833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A86D9CC-0D9D-4BFE-B3F3-26F480BF8C8A}">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106BD98-E608-40A1-98A8-93D5976215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TotalTime>
  <Words>1730</Words>
  <Application>Microsoft Macintosh PowerPoint</Application>
  <PresentationFormat>Widescreen</PresentationFormat>
  <Paragraphs>283</Paragraphs>
  <Slides>41</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Arial,Sans-Serif</vt:lpstr>
      <vt:lpstr>Aharoni</vt:lpstr>
      <vt:lpstr>Arial</vt:lpstr>
      <vt:lpstr>Baloo Tamma</vt:lpstr>
      <vt:lpstr>Candara</vt:lpstr>
      <vt:lpstr>Courier New,monospace</vt:lpstr>
      <vt:lpstr>Tw Cen MT</vt:lpstr>
      <vt:lpstr>Tw Cen MT</vt:lpstr>
      <vt:lpstr>Tw Cen MT Condensed</vt:lpstr>
      <vt:lpstr>Wingdings 3</vt:lpstr>
      <vt:lpstr>ModernClassicBlock-3</vt:lpstr>
      <vt:lpstr>NEW YORK CITI BIKE  </vt:lpstr>
      <vt:lpstr>Executive Summary </vt:lpstr>
      <vt:lpstr>agenda</vt:lpstr>
      <vt:lpstr>Business Use case   </vt:lpstr>
      <vt:lpstr>Data Sources  </vt:lpstr>
      <vt:lpstr>Data &amp; Tools    </vt:lpstr>
      <vt:lpstr>Dimensional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Covid &amp; citi bike</vt:lpstr>
      <vt:lpstr>Compare trip counts in 2019 vs 2020 </vt:lpstr>
      <vt:lpstr>PowerPoint Presentation</vt:lpstr>
      <vt:lpstr>Basic information about citi bike trips  &amp; user profile in each month</vt:lpstr>
      <vt:lpstr>Customer vs subscriber</vt:lpstr>
      <vt:lpstr>Users INFO</vt:lpstr>
      <vt:lpstr>PowerPoint Presentation</vt:lpstr>
      <vt:lpstr>weekdays  vs weekends</vt:lpstr>
      <vt:lpstr>Compare destination of trips on weekdays and weekends</vt:lpstr>
      <vt:lpstr>Top 10 popular start stations on weekdays and weekends</vt:lpstr>
      <vt:lpstr>PowerPoint Presentation</vt:lpstr>
      <vt:lpstr>Ridership patterns pre-Covid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Thank you! </vt:lpstr>
      <vt:lpstr>Data Sources  </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CITI BIKE  </dc:title>
  <dc:creator>Zhizhuo Li</dc:creator>
  <cp:lastModifiedBy>Zhizhuo Li</cp:lastModifiedBy>
  <cp:revision>11</cp:revision>
  <dcterms:created xsi:type="dcterms:W3CDTF">2020-12-10T01:32:53Z</dcterms:created>
  <dcterms:modified xsi:type="dcterms:W3CDTF">2020-12-22T23:49:20Z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0x010100F02F46CD6D85734CA4D41D3452897C4F</vt:lpwstr>
  </property>
</Properties>
</file>